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3"/>
  </p:notesMasterIdLst>
  <p:sldIdLst>
    <p:sldId id="321" r:id="rId2"/>
    <p:sldId id="322" r:id="rId3"/>
    <p:sldId id="259" r:id="rId4"/>
    <p:sldId id="260" r:id="rId5"/>
    <p:sldId id="324"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25" r:id="rId62"/>
    <p:sldId id="319" r:id="rId63"/>
    <p:sldId id="326" r:id="rId64"/>
    <p:sldId id="367" r:id="rId65"/>
    <p:sldId id="328" r:id="rId66"/>
    <p:sldId id="329" r:id="rId67"/>
    <p:sldId id="330" r:id="rId68"/>
    <p:sldId id="331" r:id="rId69"/>
    <p:sldId id="333" r:id="rId70"/>
    <p:sldId id="334" r:id="rId71"/>
    <p:sldId id="335" r:id="rId72"/>
    <p:sldId id="336" r:id="rId73"/>
    <p:sldId id="337" r:id="rId74"/>
    <p:sldId id="338" r:id="rId75"/>
    <p:sldId id="339" r:id="rId76"/>
    <p:sldId id="340" r:id="rId77"/>
    <p:sldId id="341" r:id="rId78"/>
    <p:sldId id="343" r:id="rId79"/>
    <p:sldId id="368" r:id="rId80"/>
    <p:sldId id="345" r:id="rId81"/>
    <p:sldId id="346" r:id="rId82"/>
    <p:sldId id="347" r:id="rId83"/>
    <p:sldId id="348" r:id="rId84"/>
    <p:sldId id="349" r:id="rId85"/>
    <p:sldId id="350" r:id="rId86"/>
    <p:sldId id="351" r:id="rId87"/>
    <p:sldId id="369" r:id="rId88"/>
    <p:sldId id="353" r:id="rId89"/>
    <p:sldId id="354" r:id="rId90"/>
    <p:sldId id="355" r:id="rId91"/>
    <p:sldId id="356" r:id="rId92"/>
    <p:sldId id="357" r:id="rId93"/>
    <p:sldId id="358" r:id="rId94"/>
    <p:sldId id="359" r:id="rId95"/>
    <p:sldId id="360" r:id="rId96"/>
    <p:sldId id="361" r:id="rId97"/>
    <p:sldId id="363" r:id="rId98"/>
    <p:sldId id="364" r:id="rId99"/>
    <p:sldId id="365" r:id="rId100"/>
    <p:sldId id="379" r:id="rId101"/>
    <p:sldId id="256" r:id="rId102"/>
    <p:sldId id="258" r:id="rId103"/>
    <p:sldId id="380" r:id="rId104"/>
    <p:sldId id="381" r:id="rId105"/>
    <p:sldId id="261" r:id="rId106"/>
    <p:sldId id="262" r:id="rId107"/>
    <p:sldId id="382" r:id="rId108"/>
    <p:sldId id="383" r:id="rId109"/>
    <p:sldId id="384" r:id="rId110"/>
    <p:sldId id="385" r:id="rId111"/>
    <p:sldId id="386" r:id="rId112"/>
    <p:sldId id="387" r:id="rId113"/>
    <p:sldId id="388" r:id="rId114"/>
    <p:sldId id="389" r:id="rId115"/>
    <p:sldId id="390" r:id="rId116"/>
    <p:sldId id="391" r:id="rId117"/>
    <p:sldId id="392" r:id="rId118"/>
    <p:sldId id="393" r:id="rId119"/>
    <p:sldId id="394" r:id="rId120"/>
    <p:sldId id="395" r:id="rId121"/>
    <p:sldId id="396" r:id="rId122"/>
    <p:sldId id="397" r:id="rId123"/>
    <p:sldId id="398" r:id="rId124"/>
    <p:sldId id="399" r:id="rId125"/>
    <p:sldId id="400" r:id="rId126"/>
    <p:sldId id="401" r:id="rId127"/>
    <p:sldId id="402" r:id="rId128"/>
    <p:sldId id="403" r:id="rId129"/>
    <p:sldId id="404" r:id="rId130"/>
    <p:sldId id="405" r:id="rId131"/>
    <p:sldId id="406" r:id="rId132"/>
    <p:sldId id="407" r:id="rId133"/>
    <p:sldId id="408" r:id="rId134"/>
    <p:sldId id="409" r:id="rId135"/>
    <p:sldId id="410" r:id="rId136"/>
    <p:sldId id="411" r:id="rId137"/>
    <p:sldId id="412" r:id="rId138"/>
    <p:sldId id="413" r:id="rId139"/>
    <p:sldId id="414" r:id="rId140"/>
    <p:sldId id="415" r:id="rId141"/>
    <p:sldId id="416" r:id="rId142"/>
    <p:sldId id="417" r:id="rId143"/>
    <p:sldId id="418" r:id="rId144"/>
    <p:sldId id="419" r:id="rId145"/>
    <p:sldId id="420" r:id="rId146"/>
    <p:sldId id="421" r:id="rId147"/>
    <p:sldId id="422" r:id="rId148"/>
    <p:sldId id="423" r:id="rId149"/>
    <p:sldId id="424" r:id="rId150"/>
    <p:sldId id="425" r:id="rId151"/>
    <p:sldId id="426"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A70"/>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51"/>
    <p:restoredTop sz="87380"/>
  </p:normalViewPr>
  <p:slideViewPr>
    <p:cSldViewPr snapToGrid="0" snapToObjects="1">
      <p:cViewPr varScale="1">
        <p:scale>
          <a:sx n="195" d="100"/>
          <a:sy n="195" d="100"/>
        </p:scale>
        <p:origin x="3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3/31/21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sanimated.com/animation.php?t=Quicksor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r>
              <a:t>if then else example, for loops, while loops</a:t>
            </a:r>
          </a:p>
        </p:txBody>
      </p:sp>
    </p:spTree>
    <p:extLst>
      <p:ext uri="{BB962C8B-B14F-4D97-AF65-F5344CB8AC3E}">
        <p14:creationId xmlns:p14="http://schemas.microsoft.com/office/powerpoint/2010/main" val="2482623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Shape 946"/>
          <p:cNvSpPr>
            <a:spLocks noGrp="1" noRot="1" noChangeAspect="1"/>
          </p:cNvSpPr>
          <p:nvPr>
            <p:ph type="sldImg"/>
          </p:nvPr>
        </p:nvSpPr>
        <p:spPr>
          <a:prstGeom prst="rect">
            <a:avLst/>
          </a:prstGeom>
        </p:spPr>
        <p:txBody>
          <a:bodyPr/>
          <a:lstStyle/>
          <a:p>
            <a:endParaRPr/>
          </a:p>
        </p:txBody>
      </p:sp>
      <p:sp>
        <p:nvSpPr>
          <p:cNvPr id="947" name="Shape 947"/>
          <p:cNvSpPr>
            <a:spLocks noGrp="1"/>
          </p:cNvSpPr>
          <p:nvPr>
            <p:ph type="body" sz="quarter" idx="1"/>
          </p:nvPr>
        </p:nvSpPr>
        <p:spPr>
          <a:prstGeom prst="rect">
            <a:avLst/>
          </a:prstGeom>
        </p:spPr>
        <p:txBody>
          <a:bodyPr/>
          <a:lstStyle/>
          <a:p>
            <a:r>
              <a:rPr dirty="0"/>
              <a:t>As long as you haven’t modified the order of important operations, then once will save you money</a:t>
            </a:r>
            <a:r>
              <a:rPr lang="en-US" dirty="0"/>
              <a:t> with incremental programming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Retroactive print-line debugging will execute quickly, because of the cached results</a:t>
            </a:r>
          </a:p>
        </p:txBody>
      </p:sp>
    </p:spTree>
    <p:extLst>
      <p:ext uri="{BB962C8B-B14F-4D97-AF65-F5344CB8AC3E}">
        <p14:creationId xmlns:p14="http://schemas.microsoft.com/office/powerpoint/2010/main" val="4174332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prstGeom prst="rect">
            <a:avLst/>
          </a:prstGeom>
        </p:spPr>
        <p:txBody>
          <a:bodyPr/>
          <a:lstStyle/>
          <a:p>
            <a:endParaRPr/>
          </a:p>
        </p:txBody>
      </p:sp>
      <p:sp>
        <p:nvSpPr>
          <p:cNvPr id="973" name="Shape 973"/>
          <p:cNvSpPr>
            <a:spLocks noGrp="1"/>
          </p:cNvSpPr>
          <p:nvPr>
            <p:ph type="body" sz="quarter" idx="1"/>
          </p:nvPr>
        </p:nvSpPr>
        <p:spPr>
          <a:prstGeom prst="rect">
            <a:avLst/>
          </a:prstGeom>
        </p:spPr>
        <p:txBody>
          <a:bodyPr/>
          <a:lstStyle/>
          <a:p>
            <a:r>
              <a:t>The first time around, TurKit would get to the first fork, create HIT A, and try to wait for it. </a:t>
            </a:r>
          </a:p>
          <a:p>
            <a:r>
              <a:t>It would not be done, so it would crash that forked branch (rather than actually waiting),</a:t>
            </a:r>
          </a:p>
          <a:p>
            <a:r>
              <a:t>And then the next fork would create HIT C. </a:t>
            </a:r>
          </a:p>
          <a:p>
            <a:r>
              <a:t>So the first time the script runs, HITs A and C will be created, and each subsequent time it runs, it will check on both HITs to see if they are done.</a:t>
            </a:r>
          </a:p>
        </p:txBody>
      </p:sp>
    </p:spTree>
    <p:extLst>
      <p:ext uri="{BB962C8B-B14F-4D97-AF65-F5344CB8AC3E}">
        <p14:creationId xmlns:p14="http://schemas.microsoft.com/office/powerpoint/2010/main" val="357473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Shape 993"/>
          <p:cNvSpPr>
            <a:spLocks noGrp="1" noRot="1" noChangeAspect="1"/>
          </p:cNvSpPr>
          <p:nvPr>
            <p:ph type="sldImg"/>
          </p:nvPr>
        </p:nvSpPr>
        <p:spPr>
          <a:prstGeom prst="rect">
            <a:avLst/>
          </a:prstGeom>
        </p:spPr>
        <p:txBody>
          <a:bodyPr/>
          <a:lstStyle/>
          <a:p>
            <a:endParaRPr/>
          </a:p>
        </p:txBody>
      </p:sp>
      <p:sp>
        <p:nvSpPr>
          <p:cNvPr id="994" name="Shape 994"/>
          <p:cNvSpPr>
            <a:spLocks noGrp="1"/>
          </p:cNvSpPr>
          <p:nvPr>
            <p:ph type="body" sz="quarter" idx="1"/>
          </p:nvPr>
        </p:nvSpPr>
        <p:spPr>
          <a:prstGeom prst="rect">
            <a:avLst/>
          </a:prstGeom>
        </p:spPr>
        <p:txBody>
          <a:bodyPr/>
          <a:lstStyle/>
          <a:p>
            <a:r>
              <a:t>More sophisticated voting that doesn’t collect all votes if first ones are for majority. </a:t>
            </a:r>
          </a:p>
        </p:txBody>
      </p:sp>
    </p:spTree>
    <p:extLst>
      <p:ext uri="{BB962C8B-B14F-4D97-AF65-F5344CB8AC3E}">
        <p14:creationId xmlns:p14="http://schemas.microsoft.com/office/powerpoint/2010/main" val="4078899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r>
              <a:t>The paper on the syllabus defines a way of doing quick sort in parallel using the fork() command</a:t>
            </a:r>
          </a:p>
        </p:txBody>
      </p:sp>
    </p:spTree>
    <p:extLst>
      <p:ext uri="{BB962C8B-B14F-4D97-AF65-F5344CB8AC3E}">
        <p14:creationId xmlns:p14="http://schemas.microsoft.com/office/powerpoint/2010/main" val="134173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91</a:t>
            </a:fld>
            <a:endParaRPr lang="en-US"/>
          </a:p>
        </p:txBody>
      </p:sp>
    </p:spTree>
    <p:extLst>
      <p:ext uri="{BB962C8B-B14F-4D97-AF65-F5344CB8AC3E}">
        <p14:creationId xmlns:p14="http://schemas.microsoft.com/office/powerpoint/2010/main" val="2898786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Shape 1009"/>
          <p:cNvSpPr>
            <a:spLocks noGrp="1" noRot="1" noChangeAspect="1"/>
          </p:cNvSpPr>
          <p:nvPr>
            <p:ph type="sldImg"/>
          </p:nvPr>
        </p:nvSpPr>
        <p:spPr>
          <a:prstGeom prst="rect">
            <a:avLst/>
          </a:prstGeom>
        </p:spPr>
        <p:txBody>
          <a:bodyPr/>
          <a:lstStyle/>
          <a:p>
            <a:endParaRPr/>
          </a:p>
        </p:txBody>
      </p:sp>
      <p:sp>
        <p:nvSpPr>
          <p:cNvPr id="1010" name="Shape 1010"/>
          <p:cNvSpPr>
            <a:spLocks noGrp="1"/>
          </p:cNvSpPr>
          <p:nvPr>
            <p:ph type="body" sz="quarter" idx="1"/>
          </p:nvPr>
        </p:nvSpPr>
        <p:spPr>
          <a:prstGeom prst="rect">
            <a:avLst/>
          </a:prstGeom>
        </p:spPr>
        <p:txBody>
          <a:bodyPr/>
          <a:lstStyle/>
          <a:p>
            <a:r>
              <a:t>ccb - todo - update this with screenshots</a:t>
            </a:r>
          </a:p>
        </p:txBody>
      </p:sp>
    </p:spTree>
    <p:extLst>
      <p:ext uri="{BB962C8B-B14F-4D97-AF65-F5344CB8AC3E}">
        <p14:creationId xmlns:p14="http://schemas.microsoft.com/office/powerpoint/2010/main" val="3632554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t>Analyzed results over 30,000 assignments.  Time took longer for higher paying tasks.  Why? Higher paying tasks might contain more work, and therefore are longer.  Even subtracting work time out, the time until take-up followed the same trend.  Why?</a:t>
            </a:r>
          </a:p>
          <a:p>
            <a:endParaRPr/>
          </a:p>
          <a:p>
            <a:r>
              <a:t>Our higher paying tasks are typically more difficult, so we expect them to take longer to perform. However, if we subtract this time, the chart still increases, meaning it takes longer for turkers to start the higher paying tasks. One explanation is that turkers sort by reward, and 10-cent tasks are not on the first page of results. Another explanation is that turkers are looking for quick and easy tasks.</a:t>
            </a:r>
          </a:p>
        </p:txBody>
      </p:sp>
    </p:spTree>
    <p:extLst>
      <p:ext uri="{BB962C8B-B14F-4D97-AF65-F5344CB8AC3E}">
        <p14:creationId xmlns:p14="http://schemas.microsoft.com/office/powerpoint/2010/main" val="1569285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r>
              <a:t>Graph based on 2648 HITs with 1 cent reward.  Only five completed within 10 seconds.</a:t>
            </a:r>
          </a:p>
          <a:p>
            <a:r>
              <a:t>This gives a better picture of the round-trip time-to-completion for the 1-cent tasks. The average is 4 minutes, where 82% take between 30 seconds and 5 minutes. About 0.1% complete within 10 seconds. The fastest is 7 seconds.</a:t>
            </a:r>
          </a:p>
          <a:p>
            <a:endParaRPr/>
          </a:p>
          <a:p>
            <a:r>
              <a:t>Note log scale on y axis</a:t>
            </a:r>
          </a:p>
        </p:txBody>
      </p:sp>
    </p:spTree>
    <p:extLst>
      <p:ext uri="{BB962C8B-B14F-4D97-AF65-F5344CB8AC3E}">
        <p14:creationId xmlns:p14="http://schemas.microsoft.com/office/powerpoint/2010/main" val="3740971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Shape 1025"/>
          <p:cNvSpPr>
            <a:spLocks noGrp="1" noRot="1" noChangeAspect="1"/>
          </p:cNvSpPr>
          <p:nvPr>
            <p:ph type="sldImg"/>
          </p:nvPr>
        </p:nvSpPr>
        <p:spPr>
          <a:prstGeom prst="rect">
            <a:avLst/>
          </a:prstGeom>
        </p:spPr>
        <p:txBody>
          <a:bodyPr/>
          <a:lstStyle/>
          <a:p>
            <a:endParaRPr/>
          </a:p>
        </p:txBody>
      </p:sp>
      <p:sp>
        <p:nvSpPr>
          <p:cNvPr id="1026" name="Shape 1026"/>
          <p:cNvSpPr>
            <a:spLocks noGrp="1"/>
          </p:cNvSpPr>
          <p:nvPr>
            <p:ph type="body" sz="quarter" idx="1"/>
          </p:nvPr>
        </p:nvSpPr>
        <p:spPr>
          <a:prstGeom prst="rect">
            <a:avLst/>
          </a:prstGeom>
        </p:spPr>
        <p:txBody>
          <a:bodyPr/>
          <a:lstStyle/>
          <a:p>
            <a:r>
              <a:t>ccb - todo - summarize Greg’s paper on SEO for MTurk</a:t>
            </a:r>
          </a:p>
        </p:txBody>
      </p:sp>
    </p:spTree>
    <p:extLst>
      <p:ext uri="{BB962C8B-B14F-4D97-AF65-F5344CB8AC3E}">
        <p14:creationId xmlns:p14="http://schemas.microsoft.com/office/powerpoint/2010/main" val="3645673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a:spLocks noGrp="1" noRot="1" noChangeAspect="1"/>
          </p:cNvSpPr>
          <p:nvPr>
            <p:ph type="sldImg"/>
          </p:nvPr>
        </p:nvSpPr>
        <p:spPr>
          <a:prstGeom prst="rect">
            <a:avLst/>
          </a:prstGeom>
        </p:spPr>
        <p:txBody>
          <a:bodyPr/>
          <a:lstStyle/>
          <a:p>
            <a:endParaRPr/>
          </a:p>
        </p:txBody>
      </p:sp>
      <p:sp>
        <p:nvSpPr>
          <p:cNvPr id="1031" name="Shape 1031"/>
          <p:cNvSpPr>
            <a:spLocks noGrp="1"/>
          </p:cNvSpPr>
          <p:nvPr>
            <p:ph type="body" sz="quarter" idx="1"/>
          </p:nvPr>
        </p:nvSpPr>
        <p:spPr>
          <a:prstGeom prst="rect">
            <a:avLst/>
          </a:prstGeom>
        </p:spPr>
        <p:txBody>
          <a:bodyPr/>
          <a:lstStyle/>
          <a:p>
            <a:r>
              <a:t>The largest script in our corpus creates 956 HITs. It takes 10.6 seconds to rerun a full trace, and the database file is 7.1MBs. It takes Rhino 0.91 seconds to parse and load the database into memory, where the database expands to 25.8MBs.</a:t>
            </a:r>
          </a:p>
        </p:txBody>
      </p:sp>
    </p:spTree>
    <p:extLst>
      <p:ext uri="{BB962C8B-B14F-4D97-AF65-F5344CB8AC3E}">
        <p14:creationId xmlns:p14="http://schemas.microsoft.com/office/powerpoint/2010/main" val="1641904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pPr defTabSz="457200">
              <a:spcBef>
                <a:spcPts val="1200"/>
              </a:spcBef>
              <a:defRPr sz="1300">
                <a:latin typeface="Times New Roman"/>
                <a:ea typeface="Times New Roman"/>
                <a:cs typeface="Times New Roman"/>
                <a:sym typeface="Times New Roman"/>
              </a:defRPr>
            </a:pPr>
            <a:r>
              <a:t>Generate a list of ideas on what to do in NYC and then sort them.</a:t>
            </a:r>
          </a:p>
          <a:p>
            <a:pPr defTabSz="457200">
              <a:spcBef>
                <a:spcPts val="1200"/>
              </a:spcBef>
              <a:defRPr sz="1300">
                <a:latin typeface="Times New Roman"/>
                <a:ea typeface="Times New Roman"/>
                <a:cs typeface="Times New Roman"/>
                <a:sym typeface="Times New Roman"/>
              </a:defRPr>
            </a:pPr>
            <a:r>
              <a:t>TurKit lets them use Mechanical Turk as a function call to generate ideas and compare them.</a:t>
            </a:r>
          </a:p>
          <a:p>
            <a:pPr defTabSz="457200">
              <a:spcBef>
                <a:spcPts val="1200"/>
              </a:spcBef>
              <a:defRPr sz="1300">
                <a:latin typeface="Times New Roman"/>
                <a:ea typeface="Times New Roman"/>
                <a:cs typeface="Times New Roman"/>
                <a:sym typeface="Times New Roman"/>
              </a:defRPr>
            </a:pPr>
            <a:endParaRPr sz="1200">
              <a:latin typeface="Times Roman"/>
              <a:ea typeface="Times Roman"/>
              <a:cs typeface="Times Roman"/>
              <a:sym typeface="Times Roman"/>
            </a:endParaRPr>
          </a:p>
        </p:txBody>
      </p:sp>
    </p:spTree>
    <p:extLst>
      <p:ext uri="{BB962C8B-B14F-4D97-AF65-F5344CB8AC3E}">
        <p14:creationId xmlns:p14="http://schemas.microsoft.com/office/powerpoint/2010/main" val="515730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Shape 1038"/>
          <p:cNvSpPr>
            <a:spLocks noGrp="1" noRot="1" noChangeAspect="1"/>
          </p:cNvSpPr>
          <p:nvPr>
            <p:ph type="sldImg"/>
          </p:nvPr>
        </p:nvSpPr>
        <p:spPr>
          <a:prstGeom prst="rect">
            <a:avLst/>
          </a:prstGeom>
        </p:spPr>
        <p:txBody>
          <a:bodyPr/>
          <a:lstStyle/>
          <a:p>
            <a:endParaRPr/>
          </a:p>
        </p:txBody>
      </p:sp>
      <p:sp>
        <p:nvSpPr>
          <p:cNvPr id="1039" name="Shape 1039"/>
          <p:cNvSpPr>
            <a:spLocks noGrp="1"/>
          </p:cNvSpPr>
          <p:nvPr>
            <p:ph type="body" sz="quarter" idx="1"/>
          </p:nvPr>
        </p:nvSpPr>
        <p:spPr>
          <a:prstGeom prst="rect">
            <a:avLst/>
          </a:prstGeom>
        </p:spPr>
        <p:txBody>
          <a:bodyPr/>
          <a:lstStyle/>
          <a:p>
            <a:pPr defTabSz="457200">
              <a:spcBef>
                <a:spcPts val="1200"/>
              </a:spcBef>
              <a:defRPr sz="2100">
                <a:latin typeface="Times New Roman"/>
                <a:ea typeface="Times New Roman"/>
                <a:cs typeface="Times New Roman"/>
                <a:sym typeface="Times New Roman"/>
              </a:defRPr>
            </a:pPr>
            <a:r>
              <a:t>Parallel programming in the crash-and-rerun model is not completely general. For instance, we proposed a parallel version of quicksort that performs the partition in parallel, and then sorts each sublist in parallel. However, it joins between partitioning the elements, and sorting the sublists. In theory, this is not necessary. Once we have a few elements for a given sublist, we should be able to start sorting it right away (provided that we chose a pivot from among the elements that we have so far). Doing so is possible in TurKit by storing extra state information in the database, but is infeasible using </a:t>
            </a:r>
            <a:r>
              <a:rPr sz="2000" i="1">
                <a:latin typeface="Times Roman"/>
                <a:ea typeface="Times Roman"/>
                <a:cs typeface="Times Roman"/>
                <a:sym typeface="Times Roman"/>
              </a:rPr>
              <a:t>once</a:t>
            </a:r>
            <a:r>
              <a:t>, </a:t>
            </a:r>
            <a:r>
              <a:rPr sz="2000" i="1">
                <a:latin typeface="Times Roman"/>
                <a:ea typeface="Times Roman"/>
                <a:cs typeface="Times Roman"/>
                <a:sym typeface="Times Roman"/>
              </a:rPr>
              <a:t>fork </a:t>
            </a:r>
            <a:r>
              <a:t>and </a:t>
            </a:r>
            <a:r>
              <a:rPr sz="2000" i="1">
                <a:latin typeface="Times Roman"/>
                <a:ea typeface="Times Roman"/>
                <a:cs typeface="Times Roman"/>
                <a:sym typeface="Times Roman"/>
              </a:rPr>
              <a:t>join </a:t>
            </a:r>
            <a:r>
              <a:t>alone.</a:t>
            </a:r>
            <a:endParaRPr sz="2000">
              <a:latin typeface="Times Roman"/>
              <a:ea typeface="Times Roman"/>
              <a:cs typeface="Times Roman"/>
              <a:sym typeface="Times Roman"/>
            </a:endParaRPr>
          </a:p>
        </p:txBody>
      </p:sp>
    </p:spTree>
    <p:extLst>
      <p:ext uri="{BB962C8B-B14F-4D97-AF65-F5344CB8AC3E}">
        <p14:creationId xmlns:p14="http://schemas.microsoft.com/office/powerpoint/2010/main" val="911595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r>
              <a:t>First play video by Hanna and Mythili </a:t>
            </a:r>
          </a:p>
          <a:p>
            <a:endParaRPr/>
          </a:p>
          <a:p>
            <a:r>
              <a:t>First everyone should create 5 names on their own.</a:t>
            </a:r>
          </a:p>
          <a:p>
            <a:r>
              <a:t>Draw a line underneath.</a:t>
            </a:r>
          </a:p>
          <a:p>
            <a:r>
              <a:t>Next pass the paper to your right.  Read what the other person wrote.  Create 5 more ideas.</a:t>
            </a:r>
          </a:p>
          <a:p>
            <a:r>
              <a:t>Draw a line underneath. </a:t>
            </a:r>
          </a:p>
          <a:p>
            <a:r>
              <a:t>Next, discuss the ideas at your table.  Create your 5 best ideas.</a:t>
            </a:r>
          </a:p>
        </p:txBody>
      </p:sp>
    </p:spTree>
    <p:extLst>
      <p:ext uri="{BB962C8B-B14F-4D97-AF65-F5344CB8AC3E}">
        <p14:creationId xmlns:p14="http://schemas.microsoft.com/office/powerpoint/2010/main" val="3736745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ccb - todo - show off example of TurKit running</a:t>
            </a:r>
          </a:p>
        </p:txBody>
      </p:sp>
    </p:spTree>
    <p:extLst>
      <p:ext uri="{BB962C8B-B14F-4D97-AF65-F5344CB8AC3E}">
        <p14:creationId xmlns:p14="http://schemas.microsoft.com/office/powerpoint/2010/main" val="2070739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ccb - todo - show off example of TurKit running</a:t>
            </a:r>
          </a:p>
        </p:txBody>
      </p:sp>
    </p:spTree>
    <p:extLst>
      <p:ext uri="{BB962C8B-B14F-4D97-AF65-F5344CB8AC3E}">
        <p14:creationId xmlns:p14="http://schemas.microsoft.com/office/powerpoint/2010/main" val="3765262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This image shows an art project of people made out of nuts.  They look like they are dancing in autumn leaves.</a:t>
            </a:r>
          </a:p>
          <a:p>
            <a:r>
              <a:t>Creative mind must to do the art.</a:t>
            </a:r>
          </a:p>
          <a:p>
            <a:r>
              <a:t>Male and female nuts are dancing with leaves flowers.</a:t>
            </a:r>
          </a:p>
          <a:p>
            <a:r>
              <a:t>They are super match.</a:t>
            </a:r>
          </a:p>
        </p:txBody>
      </p:sp>
    </p:spTree>
    <p:extLst>
      <p:ext uri="{BB962C8B-B14F-4D97-AF65-F5344CB8AC3E}">
        <p14:creationId xmlns:p14="http://schemas.microsoft.com/office/powerpoint/2010/main" val="846308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44470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Task type and how it is done</a:t>
            </a:r>
          </a:p>
        </p:txBody>
      </p:sp>
    </p:spTree>
    <p:extLst>
      <p:ext uri="{BB962C8B-B14F-4D97-AF65-F5344CB8AC3E}">
        <p14:creationId xmlns:p14="http://schemas.microsoft.com/office/powerpoint/2010/main" val="4145509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r>
              <a:t>ccb - todo animate this figure</a:t>
            </a:r>
          </a:p>
        </p:txBody>
      </p:sp>
    </p:spTree>
    <p:extLst>
      <p:ext uri="{BB962C8B-B14F-4D97-AF65-F5344CB8AC3E}">
        <p14:creationId xmlns:p14="http://schemas.microsoft.com/office/powerpoint/2010/main" val="2604939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r>
              <a:t>CCB - possibly show the iterative pipeline again</a:t>
            </a:r>
          </a:p>
        </p:txBody>
      </p:sp>
    </p:spTree>
    <p:extLst>
      <p:ext uri="{BB962C8B-B14F-4D97-AF65-F5344CB8AC3E}">
        <p14:creationId xmlns:p14="http://schemas.microsoft.com/office/powerpoint/2010/main" val="1157626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Turkers were shown an image and a description, and asked to rate the quality of the description as a factual description of the image, on a scale of 1 to 10. We obtained 10 ratings for each image description to compute an average rating.</a:t>
            </a:r>
          </a:p>
          <a:p>
            <a:endParaRPr/>
          </a:p>
          <a:p>
            <a:r>
              <a:t>Averaged over all 30 images the Iterative wins at 7.9 versus 7.4.  This is significant at p=0.004.</a:t>
            </a:r>
          </a:p>
        </p:txBody>
      </p:sp>
    </p:spTree>
    <p:extLst>
      <p:ext uri="{BB962C8B-B14F-4D97-AF65-F5344CB8AC3E}">
        <p14:creationId xmlns:p14="http://schemas.microsoft.com/office/powerpoint/2010/main" val="407521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Page 46 of Greg’s thesis gives some examples of other programming languages which maintain states between runs</a:t>
            </a:r>
          </a:p>
        </p:txBody>
      </p:sp>
    </p:spTree>
    <p:extLst>
      <p:ext uri="{BB962C8B-B14F-4D97-AF65-F5344CB8AC3E}">
        <p14:creationId xmlns:p14="http://schemas.microsoft.com/office/powerpoint/2010/main" val="2147428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Iteration 1 - they are the same, as you would expect.</a:t>
            </a:r>
          </a:p>
          <a:p>
            <a:r>
              <a:t>The diverge as we increate the number of iterations.</a:t>
            </a:r>
          </a:p>
          <a:p>
            <a:r>
              <a:t>Why?</a:t>
            </a:r>
          </a:p>
        </p:txBody>
      </p:sp>
    </p:spTree>
    <p:extLst>
      <p:ext uri="{BB962C8B-B14F-4D97-AF65-F5344CB8AC3E}">
        <p14:creationId xmlns:p14="http://schemas.microsoft.com/office/powerpoint/2010/main" val="1475365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1% copy-paste random content from the internet</a:t>
            </a:r>
          </a:p>
        </p:txBody>
      </p:sp>
    </p:spTree>
    <p:extLst>
      <p:ext uri="{BB962C8B-B14F-4D97-AF65-F5344CB8AC3E}">
        <p14:creationId xmlns:p14="http://schemas.microsoft.com/office/powerpoint/2010/main" val="2496877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Figure 4: Descriptions are plotted according to their length</a:t>
            </a:r>
          </a:p>
          <a:p>
            <a:r>
              <a:t>and rating. A linear regression shows a positive correlation (R2 = 0.2981, N = 360, 􏰃 = 0.005, p &lt; 0.0001). The two circled outliers represent instances of text copied from the internet.</a:t>
            </a:r>
          </a:p>
        </p:txBody>
      </p:sp>
    </p:spTree>
    <p:extLst>
      <p:ext uri="{BB962C8B-B14F-4D97-AF65-F5344CB8AC3E}">
        <p14:creationId xmlns:p14="http://schemas.microsoft.com/office/powerpoint/2010/main" val="424755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p>
            <a:r>
              <a:t>There are no bad ideas in brainstorming, but company sell and different circumstances are genuinely pretty terrible.  </a:t>
            </a:r>
          </a:p>
          <a:p>
            <a:r>
              <a:t>The best rated name generated in the iterative process is rated 7.3, compared with 8.3 for the parallel process. In fact, the parallel process generated the best rated name for 4 out of the 6 fake companies.</a:t>
            </a:r>
          </a:p>
          <a:p>
            <a:endParaRPr/>
          </a:p>
        </p:txBody>
      </p:sp>
    </p:spTree>
    <p:extLst>
      <p:ext uri="{BB962C8B-B14F-4D97-AF65-F5344CB8AC3E}">
        <p14:creationId xmlns:p14="http://schemas.microsoft.com/office/powerpoint/2010/main" val="801398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noRot="1" noChangeAspect="1"/>
          </p:cNvSpPr>
          <p:nvPr>
            <p:ph type="sldImg"/>
          </p:nvPr>
        </p:nvSpPr>
        <p:spPr>
          <a:prstGeom prst="rect">
            <a:avLst/>
          </a:prstGeom>
        </p:spPr>
        <p:txBody>
          <a:bodyPr/>
          <a:lstStyle/>
          <a:p>
            <a:endParaRPr/>
          </a:p>
        </p:txBody>
      </p:sp>
      <p:sp>
        <p:nvSpPr>
          <p:cNvPr id="313" name="Shape 313"/>
          <p:cNvSpPr>
            <a:spLocks noGrp="1"/>
          </p:cNvSpPr>
          <p:nvPr>
            <p:ph type="body" sz="quarter" idx="1"/>
          </p:nvPr>
        </p:nvSpPr>
        <p:spPr>
          <a:prstGeom prst="rect">
            <a:avLst/>
          </a:prstGeom>
        </p:spPr>
        <p:txBody>
          <a:bodyPr/>
          <a:lstStyle/>
          <a:p>
            <a:r>
              <a:t>The average name generated in the iterative process is rated higher (6.4 vs. 6.2).</a:t>
            </a:r>
          </a:p>
          <a:p>
            <a:endParaRPr/>
          </a:p>
          <a:p>
            <a:r>
              <a:t>Iteration four breaks the pattern, but this appears to be a coincidence. Three of the contributions in this iteration were considerably below average. Two of these contributions were made by the same turker (for different companies). A number of their suggestions appear to have been marked down for being grammatically awkward: “How to Work Computer”, and “Shop Headphone”. The other turker suggested names that could be considered offensive: “the galloping coed” and “stick a fork in me”.</a:t>
            </a:r>
          </a:p>
        </p:txBody>
      </p:sp>
    </p:spTree>
    <p:extLst>
      <p:ext uri="{BB962C8B-B14F-4D97-AF65-F5344CB8AC3E}">
        <p14:creationId xmlns:p14="http://schemas.microsoft.com/office/powerpoint/2010/main" val="2804035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Does showing people name suggestions inhibit their ability to generate the very best new name ideas? </a:t>
            </a:r>
          </a:p>
          <a:p>
            <a:r>
              <a:t>If so, is there anything we can do in an iterative process that will help generate the best names? </a:t>
            </a:r>
          </a:p>
          <a:p>
            <a:r>
              <a:t>Alternatively, is there any way we can increase the variance in the parallel process, to have an even better chance of generating the best names?</a:t>
            </a:r>
          </a:p>
        </p:txBody>
      </p:sp>
    </p:spTree>
    <p:extLst>
      <p:ext uri="{BB962C8B-B14F-4D97-AF65-F5344CB8AC3E}">
        <p14:creationId xmlns:p14="http://schemas.microsoft.com/office/powerpoint/2010/main" val="1163770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prstGeom prst="rect">
            <a:avLst/>
          </a:prstGeom>
        </p:spPr>
        <p:txBody>
          <a:bodyPr/>
          <a:lstStyle/>
          <a:p>
            <a:endParaRPr/>
          </a:p>
        </p:txBody>
      </p:sp>
      <p:sp>
        <p:nvSpPr>
          <p:cNvPr id="326" name="Shape 326"/>
          <p:cNvSpPr>
            <a:spLocks noGrp="1"/>
          </p:cNvSpPr>
          <p:nvPr>
            <p:ph type="body" sz="quarter" idx="1"/>
          </p:nvPr>
        </p:nvSpPr>
        <p:spPr>
          <a:prstGeom prst="rect">
            <a:avLst/>
          </a:prstGeom>
        </p:spPr>
        <p:txBody>
          <a:bodyPr/>
          <a:lstStyle/>
          <a:p>
            <a:r>
              <a:t>The instructions are simply to transcribe as many words as possible, and add a ‘*’ in front of words that they are unsure about.</a:t>
            </a:r>
          </a:p>
          <a:p>
            <a:endParaRPr/>
          </a:p>
          <a:p>
            <a:r>
              <a:t>We composed twelve original passages, so turkers couldn’t find the text on the web by searching with some of the keywords they had deciphered.</a:t>
            </a:r>
          </a:p>
          <a:p>
            <a:endParaRPr/>
          </a:p>
          <a:p>
            <a:r>
              <a:t>“blur” tool from some popular image editing program</a:t>
            </a:r>
          </a:p>
          <a:p>
            <a:endParaRPr/>
          </a:p>
        </p:txBody>
      </p:sp>
    </p:spTree>
    <p:extLst>
      <p:ext uri="{BB962C8B-B14F-4D97-AF65-F5344CB8AC3E}">
        <p14:creationId xmlns:p14="http://schemas.microsoft.com/office/powerpoint/2010/main" val="3462393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r>
              <a:t>The overlap suggests that the processes may not be different, or that there were not enough samples in their experiment to see a statistically significant difference.</a:t>
            </a:r>
          </a:p>
        </p:txBody>
      </p:sp>
    </p:spTree>
    <p:extLst>
      <p:ext uri="{BB962C8B-B14F-4D97-AF65-F5344CB8AC3E}">
        <p14:creationId xmlns:p14="http://schemas.microsoft.com/office/powerpoint/2010/main" val="496067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One Turker left this comment. “It's distracting with the words filled in--it's hard to see anything else but the words already there, so I don't feel I can really give a good “guess” ”.</a:t>
            </a:r>
          </a:p>
        </p:txBody>
      </p:sp>
    </p:spTree>
    <p:extLst>
      <p:ext uri="{BB962C8B-B14F-4D97-AF65-F5344CB8AC3E}">
        <p14:creationId xmlns:p14="http://schemas.microsoft.com/office/powerpoint/2010/main" val="15446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Statistically significant in writing and brainstorming.</a:t>
            </a:r>
          </a:p>
        </p:txBody>
      </p:sp>
    </p:spTree>
    <p:extLst>
      <p:ext uri="{BB962C8B-B14F-4D97-AF65-F5344CB8AC3E}">
        <p14:creationId xmlns:p14="http://schemas.microsoft.com/office/powerpoint/2010/main" val="3930301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rPr dirty="0"/>
              <a:t>animation of quicksort</a:t>
            </a:r>
          </a:p>
          <a:p>
            <a:r>
              <a:rPr dirty="0"/>
              <a:t>animate it once for an array of words, animate it a second time for an array of kittens</a:t>
            </a:r>
          </a:p>
          <a:p>
            <a:r>
              <a:rPr u="sng" dirty="0">
                <a:hlinkClick r:id="rId3"/>
              </a:rPr>
              <a:t>http://www.csanimated.com/animation.php?t=Quicksort</a:t>
            </a:r>
            <a:endParaRPr lang="en-US" u="sng" dirty="0">
              <a:hlinkClick r:id="rId3"/>
            </a:endParaRPr>
          </a:p>
          <a:p>
            <a:endParaRPr lang="en-US" u="sng" dirty="0">
              <a:hlinkClick r:id="rId3"/>
            </a:endParaRPr>
          </a:p>
          <a:p>
            <a:r>
              <a:rPr lang="en-US" dirty="0"/>
              <a:t>NOTE: The above link is deprecated as Adobe Flash is no longer supported; alternatively, here is another animation of Quicksort: http://</a:t>
            </a:r>
            <a:r>
              <a:rPr lang="en-US" dirty="0" err="1"/>
              <a:t>cs.armstrong.edu</a:t>
            </a:r>
            <a:r>
              <a:rPr lang="en-US" dirty="0"/>
              <a:t>/liang/animation/web/</a:t>
            </a:r>
            <a:r>
              <a:rPr lang="en-US" dirty="0" err="1"/>
              <a:t>QuickSortPartition.html</a:t>
            </a:r>
            <a:r>
              <a:rPr lang="en-US" dirty="0"/>
              <a:t> </a:t>
            </a:r>
            <a:endParaRPr lang="en-US" u="sng" dirty="0">
              <a:hlinkClick r:id="rId3"/>
            </a:endParaRPr>
          </a:p>
        </p:txBody>
      </p:sp>
    </p:spTree>
    <p:extLst>
      <p:ext uri="{BB962C8B-B14F-4D97-AF65-F5344CB8AC3E}">
        <p14:creationId xmlns:p14="http://schemas.microsoft.com/office/powerpoint/2010/main" val="1525083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Task type and how it is done</a:t>
            </a:r>
          </a:p>
        </p:txBody>
      </p:sp>
    </p:spTree>
    <p:extLst>
      <p:ext uri="{BB962C8B-B14F-4D97-AF65-F5344CB8AC3E}">
        <p14:creationId xmlns:p14="http://schemas.microsoft.com/office/powerpoint/2010/main" val="276807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63</a:t>
            </a:fld>
            <a:endParaRPr lang="en-US"/>
          </a:p>
        </p:txBody>
      </p:sp>
    </p:spTree>
    <p:extLst>
      <p:ext uri="{BB962C8B-B14F-4D97-AF65-F5344CB8AC3E}">
        <p14:creationId xmlns:p14="http://schemas.microsoft.com/office/powerpoint/2010/main" val="338696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64</a:t>
            </a:fld>
            <a:endParaRPr lang="en-US"/>
          </a:p>
        </p:txBody>
      </p:sp>
    </p:spTree>
    <p:extLst>
      <p:ext uri="{BB962C8B-B14F-4D97-AF65-F5344CB8AC3E}">
        <p14:creationId xmlns:p14="http://schemas.microsoft.com/office/powerpoint/2010/main" val="156220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noRot="1" noChangeAspect="1"/>
          </p:cNvSpPr>
          <p:nvPr>
            <p:ph type="sldImg"/>
          </p:nvPr>
        </p:nvSpPr>
        <p:spPr>
          <a:prstGeom prst="rect">
            <a:avLst/>
          </a:prstGeom>
        </p:spPr>
        <p:txBody>
          <a:bodyPr/>
          <a:lstStyle/>
          <a:p>
            <a:endParaRPr/>
          </a:p>
        </p:txBody>
      </p:sp>
      <p:sp>
        <p:nvSpPr>
          <p:cNvPr id="853" name="Shape 853"/>
          <p:cNvSpPr>
            <a:spLocks noGrp="1"/>
          </p:cNvSpPr>
          <p:nvPr>
            <p:ph type="body" sz="quarter" idx="1"/>
          </p:nvPr>
        </p:nvSpPr>
        <p:spPr>
          <a:prstGeom prst="rect">
            <a:avLst/>
          </a:prstGeom>
        </p:spPr>
        <p:txBody>
          <a:bodyPr/>
          <a:lstStyle/>
          <a:p>
            <a:r>
              <a:t>Originally we picked this picture at random to begin the comparison.</a:t>
            </a:r>
          </a:p>
        </p:txBody>
      </p:sp>
    </p:spTree>
    <p:extLst>
      <p:ext uri="{BB962C8B-B14F-4D97-AF65-F5344CB8AC3E}">
        <p14:creationId xmlns:p14="http://schemas.microsoft.com/office/powerpoint/2010/main" val="771878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Shape 862"/>
          <p:cNvSpPr>
            <a:spLocks noGrp="1" noRot="1" noChangeAspect="1"/>
          </p:cNvSpPr>
          <p:nvPr>
            <p:ph type="sldImg"/>
          </p:nvPr>
        </p:nvSpPr>
        <p:spPr>
          <a:prstGeom prst="rect">
            <a:avLst/>
          </a:prstGeom>
        </p:spPr>
        <p:txBody>
          <a:bodyPr/>
          <a:lstStyle/>
          <a:p>
            <a:endParaRPr/>
          </a:p>
        </p:txBody>
      </p:sp>
      <p:sp>
        <p:nvSpPr>
          <p:cNvPr id="863" name="Shape 863"/>
          <p:cNvSpPr>
            <a:spLocks noGrp="1"/>
          </p:cNvSpPr>
          <p:nvPr>
            <p:ph type="body" sz="quarter" idx="1"/>
          </p:nvPr>
        </p:nvSpPr>
        <p:spPr>
          <a:prstGeom prst="rect">
            <a:avLst/>
          </a:prstGeom>
        </p:spPr>
        <p:txBody>
          <a:bodyPr/>
          <a:lstStyle/>
          <a:p>
            <a:r>
              <a:t>But what if we next time, we instead randomly chose this one?</a:t>
            </a:r>
          </a:p>
        </p:txBody>
      </p:sp>
    </p:spTree>
    <p:extLst>
      <p:ext uri="{BB962C8B-B14F-4D97-AF65-F5344CB8AC3E}">
        <p14:creationId xmlns:p14="http://schemas.microsoft.com/office/powerpoint/2010/main" val="50017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Shape 941"/>
          <p:cNvSpPr>
            <a:spLocks noGrp="1" noRot="1" noChangeAspect="1"/>
          </p:cNvSpPr>
          <p:nvPr>
            <p:ph type="sldImg"/>
          </p:nvPr>
        </p:nvSpPr>
        <p:spPr>
          <a:prstGeom prst="rect">
            <a:avLst/>
          </a:prstGeom>
        </p:spPr>
        <p:txBody>
          <a:bodyPr/>
          <a:lstStyle/>
          <a:p>
            <a:endParaRPr/>
          </a:p>
        </p:txBody>
      </p:sp>
      <p:sp>
        <p:nvSpPr>
          <p:cNvPr id="942" name="Shape 942"/>
          <p:cNvSpPr>
            <a:spLocks noGrp="1"/>
          </p:cNvSpPr>
          <p:nvPr>
            <p:ph type="body" sz="quarter" idx="1"/>
          </p:nvPr>
        </p:nvSpPr>
        <p:spPr>
          <a:prstGeom prst="rect">
            <a:avLst/>
          </a:prstGeom>
        </p:spPr>
        <p:txBody>
          <a:bodyPr/>
          <a:lstStyle/>
          <a:p>
            <a:r>
              <a:t>For example, calling “Bonus” on MTurk multiple times would caused problems, or if calling Reject toggled the operation, then wrap with once.</a:t>
            </a:r>
          </a:p>
        </p:txBody>
      </p:sp>
    </p:spTree>
    <p:extLst>
      <p:ext uri="{BB962C8B-B14F-4D97-AF65-F5344CB8AC3E}">
        <p14:creationId xmlns:p14="http://schemas.microsoft.com/office/powerpoint/2010/main" val="946083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149322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3/31/21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hyperlink" Target="http://www.publicdomainpictures.net/" TargetMode="Externa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0.jpeg"/><Relationship Id="rId7"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1.jpeg"/><Relationship Id="rId7" Type="http://schemas.openxmlformats.org/officeDocument/2006/relationships/image" Target="../media/image8.jpeg"/><Relationship Id="rId2"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13.jpeg"/><Relationship Id="rId4" Type="http://schemas.openxmlformats.org/officeDocument/2006/relationships/image" Target="../media/image12.jpeg"/></Relationships>
</file>

<file path=ppt/slides/_rels/slide5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3.jpeg"/><Relationship Id="rId7" Type="http://schemas.openxmlformats.org/officeDocument/2006/relationships/image" Target="../media/image7.jpeg"/><Relationship Id="rId2" Type="http://schemas.openxmlformats.org/officeDocument/2006/relationships/image" Target="../media/image11.jpeg"/><Relationship Id="rId1" Type="http://schemas.openxmlformats.org/officeDocument/2006/relationships/slideLayout" Target="../slideLayouts/slideLayout14.xml"/><Relationship Id="rId6" Type="http://schemas.openxmlformats.org/officeDocument/2006/relationships/image" Target="../media/image8.jpeg"/><Relationship Id="rId5" Type="http://schemas.openxmlformats.org/officeDocument/2006/relationships/image" Target="../media/image9.jpeg"/><Relationship Id="rId4" Type="http://schemas.openxmlformats.org/officeDocument/2006/relationships/image" Target="../media/image10.jpeg"/></Relationships>
</file>

<file path=ppt/slides/_rels/slide5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1.jpeg"/><Relationship Id="rId7"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Layout" Target="../slideLayouts/slideLayout14.xml"/><Relationship Id="rId6" Type="http://schemas.openxmlformats.org/officeDocument/2006/relationships/image" Target="../media/image8.jpeg"/><Relationship Id="rId5" Type="http://schemas.openxmlformats.org/officeDocument/2006/relationships/image" Target="../media/image9.jpeg"/><Relationship Id="rId4" Type="http://schemas.openxmlformats.org/officeDocument/2006/relationships/image" Target="../media/image10.jpeg"/></Relationships>
</file>

<file path=ppt/slides/_rels/slide5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jpeg"/><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jpeg"/></Relationships>
</file>

<file path=ppt/slides/_rels/slide5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7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7.jpeg"/><Relationship Id="rId7"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8.jpeg"/></Relationships>
</file>

<file path=ppt/slides/_rels/slide7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0.jpeg"/><Relationship Id="rId7"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diction Markets"/>
          <p:cNvSpPr txBox="1">
            <a:spLocks noGrp="1"/>
          </p:cNvSpPr>
          <p:nvPr>
            <p:ph type="ctrTitle"/>
          </p:nvPr>
        </p:nvSpPr>
        <p:spPr>
          <a:prstGeom prst="rect">
            <a:avLst/>
          </a:prstGeom>
        </p:spPr>
        <p:txBody>
          <a:bodyPr/>
          <a:lstStyle/>
          <a:p>
            <a:r>
              <a:rPr lang="en-US" dirty="0"/>
              <a:t>Programming the Crowd</a:t>
            </a:r>
            <a:endParaRPr dirty="0"/>
          </a:p>
        </p:txBody>
      </p:sp>
    </p:spTree>
    <p:extLst>
      <p:ext uri="{BB962C8B-B14F-4D97-AF65-F5344CB8AC3E}">
        <p14:creationId xmlns:p14="http://schemas.microsoft.com/office/powerpoint/2010/main" val="212218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81"/>
          <p:cNvSpPr/>
          <p:nvPr/>
        </p:nvSpPr>
        <p:spPr>
          <a:xfrm>
            <a:off x="161329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22"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23"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24"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25"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26"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27"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28"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29"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30"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3478481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rediction Markets"/>
          <p:cNvSpPr txBox="1">
            <a:spLocks noGrp="1"/>
          </p:cNvSpPr>
          <p:nvPr>
            <p:ph type="ctrTitle"/>
          </p:nvPr>
        </p:nvSpPr>
        <p:spPr>
          <a:prstGeom prst="rect">
            <a:avLst/>
          </a:prstGeom>
        </p:spPr>
        <p:txBody>
          <a:bodyPr/>
          <a:lstStyle/>
          <a:p>
            <a:r>
              <a:rPr lang="en-US" dirty="0"/>
              <a:t>Experiments with </a:t>
            </a:r>
            <a:r>
              <a:rPr lang="en-US" dirty="0" err="1"/>
              <a:t>TurKit</a:t>
            </a:r>
            <a:endParaRPr dirty="0"/>
          </a:p>
        </p:txBody>
      </p:sp>
    </p:spTree>
    <p:extLst>
      <p:ext uri="{BB962C8B-B14F-4D97-AF65-F5344CB8AC3E}">
        <p14:creationId xmlns:p14="http://schemas.microsoft.com/office/powerpoint/2010/main" val="31141908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B39D-4AEA-344B-87AB-25A887F34013}"/>
              </a:ext>
            </a:extLst>
          </p:cNvPr>
          <p:cNvSpPr>
            <a:spLocks noGrp="1"/>
          </p:cNvSpPr>
          <p:nvPr>
            <p:ph type="title"/>
          </p:nvPr>
        </p:nvSpPr>
        <p:spPr/>
        <p:txBody>
          <a:bodyPr/>
          <a:lstStyle/>
          <a:p>
            <a:r>
              <a:rPr lang="en-US" dirty="0"/>
              <a:t>Brainstorming</a:t>
            </a:r>
          </a:p>
        </p:txBody>
      </p:sp>
      <p:sp>
        <p:nvSpPr>
          <p:cNvPr id="6" name="MTurk provides an on-demand source for human computation…">
            <a:extLst>
              <a:ext uri="{FF2B5EF4-FFF2-40B4-BE49-F238E27FC236}">
                <a16:creationId xmlns:a16="http://schemas.microsoft.com/office/drawing/2014/main" id="{4925EC56-E767-EC43-8450-8A4DCB6EAE1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Our company sells headphones.  There are many types and styles available. They are useful in different circumstances.  Our site helps users assess their needs and get the pair of headphones that is right for them.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Please suggest 5 new company names for this company.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336503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2" name="Screen Shot 2013-09-18 at 4.18.36 PM.png" descr="Screen Shot 2013-09-18 at 4.18.36 PM.png"/>
          <p:cNvPicPr>
            <a:picLocks noChangeAspect="1"/>
          </p:cNvPicPr>
          <p:nvPr/>
        </p:nvPicPr>
        <p:blipFill>
          <a:blip r:embed="rId3"/>
          <a:stretch>
            <a:fillRect/>
          </a:stretch>
        </p:blipFill>
        <p:spPr>
          <a:xfrm>
            <a:off x="1597973" y="1137177"/>
            <a:ext cx="8996054" cy="5355698"/>
          </a:xfrm>
          <a:prstGeom prst="rect">
            <a:avLst/>
          </a:prstGeom>
          <a:ln w="12700">
            <a:miter lim="400000"/>
          </a:ln>
        </p:spPr>
      </p:pic>
      <p:sp>
        <p:nvSpPr>
          <p:cNvPr id="3" name="Title 2">
            <a:extLst>
              <a:ext uri="{FF2B5EF4-FFF2-40B4-BE49-F238E27FC236}">
                <a16:creationId xmlns:a16="http://schemas.microsoft.com/office/drawing/2014/main" id="{0A88C5E8-CF7E-BE41-AA5D-B4579C9885CC}"/>
              </a:ext>
            </a:extLst>
          </p:cNvPr>
          <p:cNvSpPr>
            <a:spLocks noGrp="1"/>
          </p:cNvSpPr>
          <p:nvPr>
            <p:ph type="title"/>
          </p:nvPr>
        </p:nvSpPr>
        <p:spPr/>
        <p:txBody>
          <a:bodyPr/>
          <a:lstStyle/>
          <a:p>
            <a:r>
              <a:rPr lang="en-US" dirty="0" err="1"/>
              <a:t>TurKit</a:t>
            </a:r>
            <a:r>
              <a:rPr lang="en-US" dirty="0"/>
              <a:t> in action</a:t>
            </a:r>
          </a:p>
        </p:txBody>
      </p:sp>
    </p:spTree>
    <p:extLst>
      <p:ext uri="{BB962C8B-B14F-4D97-AF65-F5344CB8AC3E}">
        <p14:creationId xmlns:p14="http://schemas.microsoft.com/office/powerpoint/2010/main" val="2033141412"/>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Screenshot 2014-09-24 20.26.23.png" descr="Screenshot 2014-09-24 20.26.23.png"/>
          <p:cNvPicPr>
            <a:picLocks noChangeAspect="1"/>
          </p:cNvPicPr>
          <p:nvPr/>
        </p:nvPicPr>
        <p:blipFill>
          <a:blip r:embed="rId3"/>
          <a:stretch>
            <a:fillRect/>
          </a:stretch>
        </p:blipFill>
        <p:spPr>
          <a:xfrm>
            <a:off x="1168434" y="1137177"/>
            <a:ext cx="9855132" cy="5355698"/>
          </a:xfrm>
          <a:prstGeom prst="rect">
            <a:avLst/>
          </a:prstGeom>
          <a:ln w="12700">
            <a:miter lim="400000"/>
          </a:ln>
        </p:spPr>
      </p:pic>
      <p:sp>
        <p:nvSpPr>
          <p:cNvPr id="178" name="TurKit in action"/>
          <p:cNvSpPr txBox="1">
            <a:spLocks noGrp="1"/>
          </p:cNvSpPr>
          <p:nvPr>
            <p:ph type="title"/>
          </p:nvPr>
        </p:nvSpPr>
        <p:spPr>
          <a:prstGeom prst="rect">
            <a:avLst/>
          </a:prstGeom>
        </p:spPr>
        <p:txBody>
          <a:bodyPr/>
          <a:lstStyle/>
          <a:p>
            <a:r>
              <a:t>TurKit in action</a:t>
            </a:r>
          </a:p>
        </p:txBody>
      </p:sp>
    </p:spTree>
    <p:extLst>
      <p:ext uri="{BB962C8B-B14F-4D97-AF65-F5344CB8AC3E}">
        <p14:creationId xmlns:p14="http://schemas.microsoft.com/office/powerpoint/2010/main" val="40996165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IMG_0108.jpg" descr="IMG_0108.jpg"/>
          <p:cNvPicPr>
            <a:picLocks noChangeAspect="1"/>
          </p:cNvPicPr>
          <p:nvPr/>
        </p:nvPicPr>
        <p:blipFill>
          <a:blip r:embed="rId2"/>
          <a:stretch>
            <a:fillRect/>
          </a:stretch>
        </p:blipFill>
        <p:spPr>
          <a:xfrm>
            <a:off x="0" y="0"/>
            <a:ext cx="4866290" cy="6486802"/>
          </a:xfrm>
          <a:prstGeom prst="rect">
            <a:avLst/>
          </a:prstGeom>
          <a:ln w="12700">
            <a:miter lim="400000"/>
          </a:ln>
        </p:spPr>
      </p:pic>
      <p:sp>
        <p:nvSpPr>
          <p:cNvPr id="183" name="Adorable baby with deep blue eyes, wearing light blue and white elephant pajamas and a floppy blue hat."/>
          <p:cNvSpPr txBox="1"/>
          <p:nvPr/>
        </p:nvSpPr>
        <p:spPr>
          <a:xfrm>
            <a:off x="6648617" y="1545340"/>
            <a:ext cx="4071938" cy="3396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a:latin typeface="Helvetica Neue Light"/>
                <a:ea typeface="Helvetica Neue Light"/>
                <a:cs typeface="Helvetica Neue Light"/>
                <a:sym typeface="Helvetica Neue Light"/>
              </a:defRPr>
            </a:lvl1pPr>
          </a:lstStyle>
          <a:p>
            <a:r>
              <a:rPr dirty="0">
                <a:latin typeface="Helvetica Neue" panose="02000503000000020004" pitchFamily="2" charset="0"/>
                <a:ea typeface="Helvetica Neue" panose="02000503000000020004" pitchFamily="2" charset="0"/>
                <a:cs typeface="Helvetica Neue" panose="02000503000000020004" pitchFamily="2" charset="0"/>
              </a:rPr>
              <a:t>Adorable baby with deep blue eyes, wearing light blue and white elephant pajamas and a floppy blue hat.</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Baby Cool Looking and smooth </a:t>
            </a:r>
            <a:r>
              <a:rPr lang="en-US" dirty="0" err="1">
                <a:latin typeface="Helvetica Neue" panose="02000503000000020004" pitchFamily="2" charset="0"/>
                <a:ea typeface="Helvetica Neue" panose="02000503000000020004" pitchFamily="2" charset="0"/>
                <a:cs typeface="Helvetica Neue" panose="02000503000000020004" pitchFamily="2" charset="0"/>
              </a:rPr>
              <a:t>skin,very</a:t>
            </a:r>
            <a:r>
              <a:rPr lang="en-US" dirty="0">
                <a:latin typeface="Helvetica Neue" panose="02000503000000020004" pitchFamily="2" charset="0"/>
                <a:ea typeface="Helvetica Neue" panose="02000503000000020004" pitchFamily="2" charset="0"/>
                <a:cs typeface="Helvetica Neue" panose="02000503000000020004" pitchFamily="2" charset="0"/>
              </a:rPr>
              <a:t> bright </a:t>
            </a:r>
            <a:r>
              <a:rPr lang="en-US" dirty="0" err="1">
                <a:latin typeface="Helvetica Neue" panose="02000503000000020004" pitchFamily="2" charset="0"/>
                <a:ea typeface="Helvetica Neue" panose="02000503000000020004" pitchFamily="2" charset="0"/>
                <a:cs typeface="Helvetica Neue" panose="02000503000000020004" pitchFamily="2" charset="0"/>
              </a:rPr>
              <a:t>eyes,attractive</a:t>
            </a:r>
            <a:r>
              <a:rPr lang="en-US" dirty="0">
                <a:latin typeface="Helvetica Neue" panose="02000503000000020004" pitchFamily="2" charset="0"/>
                <a:ea typeface="Helvetica Neue" panose="02000503000000020004" pitchFamily="2" charset="0"/>
                <a:cs typeface="Helvetica Neue" panose="02000503000000020004" pitchFamily="2" charset="0"/>
              </a:rPr>
              <a:t> dressing wearing light blue and white elephant pajamas and a floppy blue </a:t>
            </a:r>
            <a:r>
              <a:rPr lang="en-US" dirty="0" err="1">
                <a:latin typeface="Helvetica Neue" panose="02000503000000020004" pitchFamily="2" charset="0"/>
                <a:ea typeface="Helvetica Neue" panose="02000503000000020004" pitchFamily="2" charset="0"/>
                <a:cs typeface="Helvetica Neue" panose="02000503000000020004" pitchFamily="2" charset="0"/>
              </a:rPr>
              <a:t>hat.Overall</a:t>
            </a:r>
            <a:r>
              <a:rPr lang="en-US" dirty="0">
                <a:latin typeface="Helvetica Neue" panose="02000503000000020004" pitchFamily="2" charset="0"/>
                <a:ea typeface="Helvetica Neue" panose="02000503000000020004" pitchFamily="2" charset="0"/>
                <a:cs typeface="Helvetica Neue" panose="02000503000000020004" pitchFamily="2" charset="0"/>
              </a:rPr>
              <a:t> impression very sweet and also funny.</a:t>
            </a:r>
          </a:p>
        </p:txBody>
      </p:sp>
    </p:spTree>
    <p:extLst>
      <p:ext uri="{BB962C8B-B14F-4D97-AF65-F5344CB8AC3E}">
        <p14:creationId xmlns:p14="http://schemas.microsoft.com/office/powerpoint/2010/main" val="426900812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Father and son on a sandy beach.…"/>
          <p:cNvSpPr txBox="1"/>
          <p:nvPr/>
        </p:nvSpPr>
        <p:spPr>
          <a:xfrm>
            <a:off x="6612368" y="3287996"/>
            <a:ext cx="4071938" cy="429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defRPr sz="3300">
                <a:latin typeface="Helvetica Neue Light"/>
                <a:ea typeface="Helvetica Neue Light"/>
                <a:cs typeface="Helvetica Neue Light"/>
                <a:sym typeface="Helvetica Neue Light"/>
              </a:defRPr>
            </a:pPr>
            <a:endParaRPr sz="2320" dirty="0"/>
          </a:p>
        </p:txBody>
      </p:sp>
      <p:pic>
        <p:nvPicPr>
          <p:cNvPr id="187" name="Image" descr="Image"/>
          <p:cNvPicPr>
            <a:picLocks noChangeAspect="1"/>
          </p:cNvPicPr>
          <p:nvPr/>
        </p:nvPicPr>
        <p:blipFill>
          <a:blip r:embed="rId2"/>
          <a:stretch>
            <a:fillRect/>
          </a:stretch>
        </p:blipFill>
        <p:spPr>
          <a:xfrm>
            <a:off x="-1" y="0"/>
            <a:ext cx="4873883" cy="6484883"/>
          </a:xfrm>
          <a:prstGeom prst="rect">
            <a:avLst/>
          </a:prstGeom>
          <a:ln w="12700">
            <a:miter lim="400000"/>
          </a:ln>
        </p:spPr>
      </p:pic>
      <p:sp>
        <p:nvSpPr>
          <p:cNvPr id="4" name="Adorable baby with deep blue eyes, wearing light blue and white elephant pajamas and a floppy blue hat.">
            <a:extLst>
              <a:ext uri="{FF2B5EF4-FFF2-40B4-BE49-F238E27FC236}">
                <a16:creationId xmlns:a16="http://schemas.microsoft.com/office/drawing/2014/main" id="{0AC5991B-6532-F047-85E7-1869834FF269}"/>
              </a:ext>
            </a:extLst>
          </p:cNvPr>
          <p:cNvSpPr txBox="1"/>
          <p:nvPr/>
        </p:nvSpPr>
        <p:spPr>
          <a:xfrm>
            <a:off x="6612368" y="622943"/>
            <a:ext cx="4071938" cy="5612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a:latin typeface="Helvetica Neue Light"/>
                <a:ea typeface="Helvetica Neue Light"/>
                <a:cs typeface="Helvetica Neue Light"/>
                <a:sym typeface="Helvetica Neue Light"/>
              </a:defRPr>
            </a:lvl1pPr>
          </a:lstStyle>
          <a:p>
            <a:r>
              <a:rPr lang="en-US" dirty="0">
                <a:latin typeface="Helvetica Neue" panose="02000503000000020004" pitchFamily="2" charset="0"/>
                <a:ea typeface="Helvetica Neue" panose="02000503000000020004" pitchFamily="2" charset="0"/>
                <a:cs typeface="Helvetica Neue" panose="02000503000000020004" pitchFamily="2" charset="0"/>
              </a:rPr>
              <a:t>Father and son on a sandy beach.</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Super cute kid lounges on a sandy beach with his father.</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A father caught in a moment of ease with his young son, enjoying the natural vibes of the water and sand on a sunny day at the beach.</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A young boy is laying back with his head resting on his father's lap, both of them enjoying a sunny day on a beach.</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This is some good weed</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35550281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EC5C5F-CC85-AA49-A959-BEB005779EFF}"/>
              </a:ext>
            </a:extLst>
          </p:cNvPr>
          <p:cNvSpPr>
            <a:spLocks noGrp="1"/>
          </p:cNvSpPr>
          <p:nvPr>
            <p:ph type="title"/>
          </p:nvPr>
        </p:nvSpPr>
        <p:spPr/>
        <p:txBody>
          <a:bodyPr/>
          <a:lstStyle/>
          <a:p>
            <a:r>
              <a:rPr lang="en-US" dirty="0"/>
              <a:t>What are the basic units of collecting work?</a:t>
            </a:r>
          </a:p>
        </p:txBody>
      </p:sp>
      <p:sp>
        <p:nvSpPr>
          <p:cNvPr id="6" name="MTurk provides an on-demand source for human computation…">
            <a:extLst>
              <a:ext uri="{FF2B5EF4-FFF2-40B4-BE49-F238E27FC236}">
                <a16:creationId xmlns:a16="http://schemas.microsoft.com/office/drawing/2014/main" id="{3CF8DB01-72D8-7D46-8638-7A626C3AF0F6}"/>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Human computation is a new field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Writing algorithms that involve people as function calls is relatively unexplored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How can we characterize the types of work that we can do, or the processes that yield the best results?</a:t>
            </a:r>
          </a:p>
        </p:txBody>
      </p:sp>
    </p:spTree>
    <p:extLst>
      <p:ext uri="{BB962C8B-B14F-4D97-AF65-F5344CB8AC3E}">
        <p14:creationId xmlns:p14="http://schemas.microsoft.com/office/powerpoint/2010/main" val="383104160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D116B-7D83-2142-B082-27B2FAE8511D}"/>
              </a:ext>
            </a:extLst>
          </p:cNvPr>
          <p:cNvSpPr>
            <a:spLocks noGrp="1"/>
          </p:cNvSpPr>
          <p:nvPr>
            <p:ph type="title"/>
          </p:nvPr>
        </p:nvSpPr>
        <p:spPr/>
        <p:txBody>
          <a:bodyPr/>
          <a:lstStyle/>
          <a:p>
            <a:r>
              <a:rPr lang="en-US" dirty="0"/>
              <a:t>Iterative vs Parallel Processing</a:t>
            </a:r>
          </a:p>
        </p:txBody>
      </p:sp>
      <p:sp>
        <p:nvSpPr>
          <p:cNvPr id="6" name="MTurk provides an on-demand source for human computation…">
            <a:extLst>
              <a:ext uri="{FF2B5EF4-FFF2-40B4-BE49-F238E27FC236}">
                <a16:creationId xmlns:a16="http://schemas.microsoft.com/office/drawing/2014/main" id="{8A2567D3-859C-0844-B008-FAA243D9F557}"/>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Basic distinction in the workflow</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Should crowd workers do tasks independently in parallel?</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Or should they work together in an iterative fashion and build off of each others’ work?</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69578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87010E-284C-6147-98D5-B86B6B08AA9A}"/>
              </a:ext>
            </a:extLst>
          </p:cNvPr>
          <p:cNvSpPr>
            <a:spLocks noGrp="1"/>
          </p:cNvSpPr>
          <p:nvPr>
            <p:ph type="title"/>
          </p:nvPr>
        </p:nvSpPr>
        <p:spPr/>
        <p:txBody>
          <a:bodyPr/>
          <a:lstStyle/>
          <a:p>
            <a:r>
              <a:rPr lang="en-US" dirty="0"/>
              <a:t>Tradeoffs</a:t>
            </a:r>
          </a:p>
        </p:txBody>
      </p:sp>
      <p:sp>
        <p:nvSpPr>
          <p:cNvPr id="6" name="MTurk provides an on-demand source for human computation…">
            <a:extLst>
              <a:ext uri="{FF2B5EF4-FFF2-40B4-BE49-F238E27FC236}">
                <a16:creationId xmlns:a16="http://schemas.microsoft.com/office/drawing/2014/main" id="{0D4107D1-F376-994D-9B34-CA9AD6252DF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Iterative process </a:t>
            </a:r>
            <a:r>
              <a:rPr lang="en-US" sz="2400" dirty="0">
                <a:latin typeface="Arial" panose="020B0604020202020204" pitchFamily="34" charset="0"/>
                <a:cs typeface="Arial" panose="020B0604020202020204" pitchFamily="34" charset="0"/>
              </a:rPr>
              <a:t>shows each worker the results from previous workers</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Must collect contributions serially</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Parallel process </a:t>
            </a:r>
            <a:r>
              <a:rPr lang="en-US" sz="2400" dirty="0">
                <a:latin typeface="Arial" panose="020B0604020202020204" pitchFamily="34" charset="0"/>
                <a:cs typeface="Arial" panose="020B0604020202020204" pitchFamily="34" charset="0"/>
              </a:rPr>
              <a:t>asks each worker to solve a problem alone</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No workers depend on the results of other workers, and so can be parallelized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8330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1774E1-4786-9747-869A-C0D1B2922DE7}"/>
              </a:ext>
            </a:extLst>
          </p:cNvPr>
          <p:cNvSpPr>
            <a:spLocks noGrp="1"/>
          </p:cNvSpPr>
          <p:nvPr>
            <p:ph type="title"/>
          </p:nvPr>
        </p:nvSpPr>
        <p:spPr/>
        <p:txBody>
          <a:bodyPr/>
          <a:lstStyle/>
          <a:p>
            <a:r>
              <a:rPr lang="en-US" dirty="0"/>
              <a:t>Wikipedia vs Threadless</a:t>
            </a:r>
          </a:p>
        </p:txBody>
      </p:sp>
      <p:sp>
        <p:nvSpPr>
          <p:cNvPr id="6" name="MTurk provides an on-demand source for human computation…">
            <a:extLst>
              <a:ext uri="{FF2B5EF4-FFF2-40B4-BE49-F238E27FC236}">
                <a16:creationId xmlns:a16="http://schemas.microsoft.com/office/drawing/2014/main" id="{20776716-50C6-284D-800B-0606B8A10F6A}"/>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Iterative process</a:t>
            </a:r>
            <a:r>
              <a:rPr lang="en-US" sz="2400" dirty="0">
                <a:latin typeface="Arial" panose="020B0604020202020204" pitchFamily="34" charset="0"/>
                <a:cs typeface="Arial" panose="020B0604020202020204" pitchFamily="34" charset="0"/>
              </a:rPr>
              <a:t>: One person starts an article, and then other people iteratively improve it by looking at what people did before them and adding information, correcting grammar, creating a consistent style, etc.</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Parallel process</a:t>
            </a:r>
            <a:r>
              <a:rPr lang="en-US" sz="2400" dirty="0">
                <a:latin typeface="Arial" panose="020B0604020202020204" pitchFamily="34" charset="0"/>
                <a:cs typeface="Arial" panose="020B0604020202020204" pitchFamily="34" charset="0"/>
              </a:rPr>
              <a:t>: T-shirts are created in parallel. People submit ideas independently, and then others vote to determine the best ideas that will be printed.</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741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81"/>
          <p:cNvSpPr/>
          <p:nvPr/>
        </p:nvSpPr>
        <p:spPr>
          <a:xfrm>
            <a:off x="5649516" y="209847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33"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34"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35"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36"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37"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38"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39"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40"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41"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242" name="&g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2625596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book-cover.jpg" descr="book-cover.jpg"/>
          <p:cNvPicPr>
            <a:picLocks noChangeAspect="1"/>
          </p:cNvPicPr>
          <p:nvPr/>
        </p:nvPicPr>
        <p:blipFill>
          <a:blip r:embed="rId2"/>
          <a:stretch>
            <a:fillRect/>
          </a:stretch>
        </p:blipFill>
        <p:spPr>
          <a:xfrm>
            <a:off x="7317006" y="1010794"/>
            <a:ext cx="2918605" cy="4504021"/>
          </a:xfrm>
          <a:prstGeom prst="rect">
            <a:avLst/>
          </a:prstGeom>
          <a:ln w="12700">
            <a:miter lim="400000"/>
          </a:ln>
        </p:spPr>
      </p:pic>
      <p:sp>
        <p:nvSpPr>
          <p:cNvPr id="204" name="Requirements for a crowds to be wise"/>
          <p:cNvSpPr txBox="1"/>
          <p:nvPr/>
        </p:nvSpPr>
        <p:spPr>
          <a:xfrm>
            <a:off x="692345" y="1344009"/>
            <a:ext cx="5403655" cy="19187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a:latin typeface="Helvetica Neue Light"/>
                <a:ea typeface="Helvetica Neue Light"/>
                <a:cs typeface="Helvetica Neue Light"/>
                <a:sym typeface="Helvetica Neue Light"/>
              </a:defRPr>
            </a:lvl1pPr>
          </a:lstStyle>
          <a:p>
            <a:r>
              <a:rPr sz="2400" dirty="0">
                <a:latin typeface="Arial" panose="020B0604020202020204" pitchFamily="34" charset="0"/>
                <a:cs typeface="Arial" panose="020B0604020202020204" pitchFamily="34" charset="0"/>
              </a:rPr>
              <a:t>Requirements for a crowds to be wise</a:t>
            </a:r>
            <a:r>
              <a:rPr lang="en-US" sz="2400" dirty="0">
                <a:latin typeface="Arial" panose="020B0604020202020204" pitchFamily="34" charset="0"/>
                <a:cs typeface="Arial" panose="020B0604020202020204" pitchFamily="34" charset="0"/>
              </a:rPr>
              <a:t>:</a:t>
            </a:r>
          </a:p>
          <a:p>
            <a:pPr marL="457200" indent="-457200">
              <a:buFont typeface="+mj-lt"/>
              <a:buAutoNum type="arabicPeriod"/>
            </a:pPr>
            <a:r>
              <a:rPr lang="en-US" sz="2400" dirty="0">
                <a:latin typeface="Arial" panose="020B0604020202020204" pitchFamily="34" charset="0"/>
                <a:cs typeface="Arial" panose="020B0604020202020204" pitchFamily="34" charset="0"/>
              </a:rPr>
              <a:t>Diversity of opinion</a:t>
            </a:r>
          </a:p>
          <a:p>
            <a:pPr marL="457200" indent="-457200">
              <a:buFont typeface="+mj-lt"/>
              <a:buAutoNum type="arabicPeriod"/>
            </a:pPr>
            <a:r>
              <a:rPr lang="en-US" sz="2400" dirty="0">
                <a:latin typeface="Arial" panose="020B0604020202020204" pitchFamily="34" charset="0"/>
                <a:cs typeface="Arial" panose="020B0604020202020204" pitchFamily="34" charset="0"/>
              </a:rPr>
              <a:t>Independence</a:t>
            </a:r>
          </a:p>
          <a:p>
            <a:pPr marL="457200" indent="-457200">
              <a:buFont typeface="+mj-lt"/>
              <a:buAutoNum type="arabicPeriod"/>
            </a:pPr>
            <a:r>
              <a:rPr lang="en-US" sz="2400" dirty="0">
                <a:latin typeface="Arial" panose="020B0604020202020204" pitchFamily="34" charset="0"/>
                <a:cs typeface="Arial" panose="020B0604020202020204" pitchFamily="34" charset="0"/>
              </a:rPr>
              <a:t>Decentralization</a:t>
            </a:r>
          </a:p>
          <a:p>
            <a:pPr marL="457200" indent="-457200">
              <a:buFont typeface="+mj-lt"/>
              <a:buAutoNum type="arabicPeriod"/>
            </a:pPr>
            <a:r>
              <a:rPr lang="en-US" sz="2400" dirty="0">
                <a:latin typeface="Arial" panose="020B0604020202020204" pitchFamily="34" charset="0"/>
                <a:cs typeface="Arial" panose="020B0604020202020204" pitchFamily="34" charset="0"/>
              </a:rPr>
              <a:t>Aggregation</a:t>
            </a:r>
          </a:p>
        </p:txBody>
      </p:sp>
      <p:sp>
        <p:nvSpPr>
          <p:cNvPr id="3" name="Title 2">
            <a:extLst>
              <a:ext uri="{FF2B5EF4-FFF2-40B4-BE49-F238E27FC236}">
                <a16:creationId xmlns:a16="http://schemas.microsoft.com/office/drawing/2014/main" id="{8B7DF2DC-12D2-C348-A319-806C6D003202}"/>
              </a:ext>
            </a:extLst>
          </p:cNvPr>
          <p:cNvSpPr>
            <a:spLocks noGrp="1"/>
          </p:cNvSpPr>
          <p:nvPr>
            <p:ph type="title"/>
          </p:nvPr>
        </p:nvSpPr>
        <p:spPr/>
        <p:txBody>
          <a:bodyPr/>
          <a:lstStyle/>
          <a:p>
            <a:r>
              <a:rPr lang="en-US" dirty="0"/>
              <a:t>Wisdom of crowds</a:t>
            </a:r>
          </a:p>
        </p:txBody>
      </p:sp>
    </p:spTree>
    <p:extLst>
      <p:ext uri="{BB962C8B-B14F-4D97-AF65-F5344CB8AC3E}">
        <p14:creationId xmlns:p14="http://schemas.microsoft.com/office/powerpoint/2010/main" val="67572594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0FC7D-4648-2C43-B815-49DA4D24F061}"/>
              </a:ext>
            </a:extLst>
          </p:cNvPr>
          <p:cNvSpPr>
            <a:spLocks noGrp="1"/>
          </p:cNvSpPr>
          <p:nvPr>
            <p:ph type="title"/>
          </p:nvPr>
        </p:nvSpPr>
        <p:spPr/>
        <p:txBody>
          <a:bodyPr/>
          <a:lstStyle/>
          <a:p>
            <a:r>
              <a:rPr lang="en-US" dirty="0"/>
              <a:t>Wisdom of crowds: Independence</a:t>
            </a:r>
          </a:p>
        </p:txBody>
      </p:sp>
      <p:sp>
        <p:nvSpPr>
          <p:cNvPr id="6" name="MTurk provides an on-demand source for human computation…">
            <a:extLst>
              <a:ext uri="{FF2B5EF4-FFF2-40B4-BE49-F238E27FC236}">
                <a16:creationId xmlns:a16="http://schemas.microsoft.com/office/drawing/2014/main" id="{C8CCEA04-9057-7A40-8275-34D91D0F0047}"/>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Surowiecki</a:t>
            </a:r>
            <a:r>
              <a:rPr lang="en-US" sz="2400" dirty="0">
                <a:latin typeface="Arial" panose="020B0604020202020204" pitchFamily="34" charset="0"/>
                <a:cs typeface="Arial" panose="020B0604020202020204" pitchFamily="34" charset="0"/>
              </a:rPr>
              <a:t> argues that aggregating answers from a decentralized, disorganized group of people all thinking independently yields more accurate answers than from individuals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Individual errors need to be uniformly distributed, and so individual judgments must be made independently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8543302"/>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6ED61-A330-8A48-9D1F-5B28F9C819B7}"/>
              </a:ext>
            </a:extLst>
          </p:cNvPr>
          <p:cNvSpPr>
            <a:spLocks noGrp="1"/>
          </p:cNvSpPr>
          <p:nvPr>
            <p:ph type="title"/>
          </p:nvPr>
        </p:nvSpPr>
        <p:spPr/>
        <p:txBody>
          <a:bodyPr/>
          <a:lstStyle/>
          <a:p>
            <a:r>
              <a:rPr lang="en-US" dirty="0"/>
              <a:t>Does this hold empirically on </a:t>
            </a:r>
            <a:r>
              <a:rPr lang="en-US" dirty="0" err="1"/>
              <a:t>MTurk</a:t>
            </a:r>
            <a:r>
              <a:rPr lang="en-US" dirty="0"/>
              <a:t>?</a:t>
            </a:r>
          </a:p>
        </p:txBody>
      </p:sp>
      <p:sp>
        <p:nvSpPr>
          <p:cNvPr id="6" name="MTurk provides an on-demand source for human computation…">
            <a:extLst>
              <a:ext uri="{FF2B5EF4-FFF2-40B4-BE49-F238E27FC236}">
                <a16:creationId xmlns:a16="http://schemas.microsoft.com/office/drawing/2014/main" id="{6CD71A9B-74E9-354A-A7C8-62BEC80563C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Greg Little, Lydia Chilton, Max Goldman, and Rob Miller verify it through a set of experiments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Exploring tradeoffs between iterative vs parallel processing in writing, transcription, and brainstorming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386697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nut_people.png" descr="nut_people.png"/>
          <p:cNvPicPr>
            <a:picLocks noChangeAspect="1"/>
          </p:cNvPicPr>
          <p:nvPr/>
        </p:nvPicPr>
        <p:blipFill>
          <a:blip r:embed="rId3"/>
          <a:stretch>
            <a:fillRect/>
          </a:stretch>
        </p:blipFill>
        <p:spPr>
          <a:xfrm>
            <a:off x="2657285" y="1137177"/>
            <a:ext cx="6877429" cy="4584953"/>
          </a:xfrm>
          <a:prstGeom prst="rect">
            <a:avLst/>
          </a:prstGeom>
          <a:ln w="12700">
            <a:miter lim="400000"/>
          </a:ln>
        </p:spPr>
      </p:pic>
      <p:sp>
        <p:nvSpPr>
          <p:cNvPr id="3" name="Title 2">
            <a:extLst>
              <a:ext uri="{FF2B5EF4-FFF2-40B4-BE49-F238E27FC236}">
                <a16:creationId xmlns:a16="http://schemas.microsoft.com/office/drawing/2014/main" id="{76AF2A79-9939-D44A-AB7A-CB6CE647CB91}"/>
              </a:ext>
            </a:extLst>
          </p:cNvPr>
          <p:cNvSpPr>
            <a:spLocks noGrp="1"/>
          </p:cNvSpPr>
          <p:nvPr>
            <p:ph type="title"/>
          </p:nvPr>
        </p:nvSpPr>
        <p:spPr/>
        <p:txBody>
          <a:bodyPr/>
          <a:lstStyle/>
          <a:p>
            <a:r>
              <a:rPr lang="en-US" dirty="0"/>
              <a:t>Writing</a:t>
            </a:r>
          </a:p>
        </p:txBody>
      </p:sp>
    </p:spTree>
    <p:extLst>
      <p:ext uri="{BB962C8B-B14F-4D97-AF65-F5344CB8AC3E}">
        <p14:creationId xmlns:p14="http://schemas.microsoft.com/office/powerpoint/2010/main" val="165192722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droppedImage.pdf" descr="droppedImage.pdf"/>
          <p:cNvPicPr>
            <a:picLocks noChangeAspect="1"/>
          </p:cNvPicPr>
          <p:nvPr/>
        </p:nvPicPr>
        <p:blipFill rotWithShape="1">
          <a:blip r:embed="rId2"/>
          <a:srcRect r="4163"/>
          <a:stretch/>
        </p:blipFill>
        <p:spPr>
          <a:xfrm>
            <a:off x="2206397" y="2217729"/>
            <a:ext cx="7779205" cy="2422542"/>
          </a:xfrm>
          <a:prstGeom prst="rect">
            <a:avLst/>
          </a:prstGeom>
          <a:ln w="12700">
            <a:miter lim="400000"/>
          </a:ln>
        </p:spPr>
      </p:pic>
      <p:sp>
        <p:nvSpPr>
          <p:cNvPr id="3" name="Title 2">
            <a:extLst>
              <a:ext uri="{FF2B5EF4-FFF2-40B4-BE49-F238E27FC236}">
                <a16:creationId xmlns:a16="http://schemas.microsoft.com/office/drawing/2014/main" id="{6E8142E6-4F3E-DF42-A81B-12D15AEA1619}"/>
              </a:ext>
            </a:extLst>
          </p:cNvPr>
          <p:cNvSpPr>
            <a:spLocks noGrp="1"/>
          </p:cNvSpPr>
          <p:nvPr>
            <p:ph type="title"/>
          </p:nvPr>
        </p:nvSpPr>
        <p:spPr/>
        <p:txBody>
          <a:bodyPr/>
          <a:lstStyle/>
          <a:p>
            <a:r>
              <a:rPr lang="en-US" dirty="0"/>
              <a:t>Transcription</a:t>
            </a:r>
          </a:p>
        </p:txBody>
      </p:sp>
    </p:spTree>
    <p:extLst>
      <p:ext uri="{BB962C8B-B14F-4D97-AF65-F5344CB8AC3E}">
        <p14:creationId xmlns:p14="http://schemas.microsoft.com/office/powerpoint/2010/main" val="303302655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B39D-4AEA-344B-87AB-25A887F34013}"/>
              </a:ext>
            </a:extLst>
          </p:cNvPr>
          <p:cNvSpPr>
            <a:spLocks noGrp="1"/>
          </p:cNvSpPr>
          <p:nvPr>
            <p:ph type="title"/>
          </p:nvPr>
        </p:nvSpPr>
        <p:spPr/>
        <p:txBody>
          <a:bodyPr/>
          <a:lstStyle/>
          <a:p>
            <a:r>
              <a:rPr lang="en-US" dirty="0"/>
              <a:t>Brainstorming</a:t>
            </a:r>
          </a:p>
        </p:txBody>
      </p:sp>
      <p:sp>
        <p:nvSpPr>
          <p:cNvPr id="6" name="MTurk provides an on-demand source for human computation…">
            <a:extLst>
              <a:ext uri="{FF2B5EF4-FFF2-40B4-BE49-F238E27FC236}">
                <a16:creationId xmlns:a16="http://schemas.microsoft.com/office/drawing/2014/main" id="{4925EC56-E767-EC43-8450-8A4DCB6EAE1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Our company sells headphones.  There are many types and styles available. They are useful in different circumstances.  Our site helps users assess their needs and get the pair of headphones that is right for them.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Please suggest 5 new company names for this company.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755253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1E68D-6E56-EC46-97D3-0F33457D2E55}"/>
              </a:ext>
            </a:extLst>
          </p:cNvPr>
          <p:cNvSpPr>
            <a:spLocks noGrp="1"/>
          </p:cNvSpPr>
          <p:nvPr>
            <p:ph type="title"/>
          </p:nvPr>
        </p:nvSpPr>
        <p:spPr/>
        <p:txBody>
          <a:bodyPr/>
          <a:lstStyle/>
          <a:p>
            <a:r>
              <a:rPr lang="en-US" dirty="0"/>
              <a:t>Higher level goals</a:t>
            </a:r>
          </a:p>
        </p:txBody>
      </p:sp>
      <p:sp>
        <p:nvSpPr>
          <p:cNvPr id="6" name="MTurk provides an on-demand source for human computation…">
            <a:extLst>
              <a:ext uri="{FF2B5EF4-FFF2-40B4-BE49-F238E27FC236}">
                <a16:creationId xmlns:a16="http://schemas.microsoft.com/office/drawing/2014/main" id="{85A129D9-7A94-B147-8B31-1A3A24C25C2B}"/>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Establish models and design patterns for human computation processes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Figure out how best to coordinate small contributions from many people to achieve a larger goal</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Focus is on aggregation dimension from taxonomy of human computation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5558839"/>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7" name="Table"/>
          <p:cNvGraphicFramePr/>
          <p:nvPr/>
        </p:nvGraphicFramePr>
        <p:xfrm>
          <a:off x="2689324" y="803671"/>
          <a:ext cx="6813351" cy="5250657"/>
        </p:xfrm>
        <a:graphic>
          <a:graphicData uri="http://schemas.openxmlformats.org/drawingml/2006/table">
            <a:tbl>
              <a:tblPr/>
              <a:tblGrid>
                <a:gridCol w="2271117">
                  <a:extLst>
                    <a:ext uri="{9D8B030D-6E8A-4147-A177-3AD203B41FA5}">
                      <a16:colId xmlns:a16="http://schemas.microsoft.com/office/drawing/2014/main" val="20000"/>
                    </a:ext>
                  </a:extLst>
                </a:gridCol>
                <a:gridCol w="2271117">
                  <a:extLst>
                    <a:ext uri="{9D8B030D-6E8A-4147-A177-3AD203B41FA5}">
                      <a16:colId xmlns:a16="http://schemas.microsoft.com/office/drawing/2014/main" val="20001"/>
                    </a:ext>
                  </a:extLst>
                </a:gridCol>
                <a:gridCol w="2271117">
                  <a:extLst>
                    <a:ext uri="{9D8B030D-6E8A-4147-A177-3AD203B41FA5}">
                      <a16:colId xmlns:a16="http://schemas.microsoft.com/office/drawing/2014/main" val="20002"/>
                    </a:ext>
                  </a:extLst>
                </a:gridCol>
              </a:tblGrid>
              <a:tr h="1750219">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0">
                      <a:miter lim="400000"/>
                    </a:lnL>
                    <a:lnR w="0">
                      <a:miter lim="400000"/>
                    </a:lnR>
                    <a:lnT w="0">
                      <a:miter lim="400000"/>
                    </a:lnT>
                    <a:lnB w="0">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dependently
(iteratively)</a:t>
                      </a:r>
                    </a:p>
                  </a:txBody>
                  <a:tcPr marL="35719" marR="35719" marT="35719" marB="35719" anchor="ctr" horzOverflow="overflow">
                    <a:lnL w="0">
                      <a:miter lim="400000"/>
                    </a:lnL>
                    <a:lnR w="0">
                      <a:miter lim="400000"/>
                    </a:lnR>
                    <a:lnT w="0">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independently
(in parallel) </a:t>
                      </a:r>
                    </a:p>
                  </a:txBody>
                  <a:tcPr marL="35719" marR="35719" marT="35719" marB="35719" anchor="ctr" horzOverflow="overflow">
                    <a:lnL w="0">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0"/>
                  </a:ext>
                </a:extLst>
              </a:tr>
              <a:tr h="1750219">
                <a:tc>
                  <a:txBody>
                    <a:bodyPr/>
                    <a:lstStyle/>
                    <a:p>
                      <a:pPr defTabSz="914400">
                        <a:tabLst>
                          <a:tab pos="914400" algn="l"/>
                        </a:tabLst>
                      </a:pPr>
                      <a:r>
                        <a:rPr sz="2500">
                          <a:latin typeface="Helvetica Neue Light"/>
                          <a:ea typeface="Helvetica Neue Light"/>
                          <a:cs typeface="Helvetica Neue Light"/>
                          <a:sym typeface="Helvetica Neue Light"/>
                        </a:rPr>
                        <a:t>creation tasks</a:t>
                      </a:r>
                    </a:p>
                  </a:txBody>
                  <a:tcPr marL="35719" marR="35719" marT="35719" marB="35719" anchor="ctr" horzOverflow="overflow">
                    <a:lnL w="0">
                      <a:miter lim="400000"/>
                    </a:lnL>
                    <a:lnR w="25400">
                      <a:solidFill>
                        <a:srgbClr val="000000"/>
                      </a:solidFill>
                      <a:miter lim="400000"/>
                    </a:lnR>
                    <a:lnT w="0">
                      <a:miter lim="400000"/>
                    </a:lnT>
                    <a:lnB w="0">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750219">
                <a:tc>
                  <a:txBody>
                    <a:bodyPr/>
                    <a:lstStyle/>
                    <a:p>
                      <a:pPr defTabSz="914400">
                        <a:tabLst>
                          <a:tab pos="914400" algn="l"/>
                        </a:tabLst>
                      </a:pPr>
                      <a:r>
                        <a:rPr sz="2500">
                          <a:latin typeface="Helvetica Neue Light"/>
                          <a:ea typeface="Helvetica Neue Light"/>
                          <a:cs typeface="Helvetica Neue Light"/>
                          <a:sym typeface="Helvetica Neue Light"/>
                        </a:rPr>
                        <a:t>decision tasks</a:t>
                      </a:r>
                    </a:p>
                  </a:txBody>
                  <a:tcPr marL="35719" marR="35719" marT="35719" marB="35719" anchor="ctr" horzOverflow="overflow">
                    <a:lnL w="0">
                      <a:miter lim="400000"/>
                    </a:lnL>
                    <a:lnR w="25400">
                      <a:solidFill>
                        <a:srgbClr val="000000"/>
                      </a:solidFill>
                      <a:miter lim="400000"/>
                    </a:lnR>
                    <a:lnT w="0">
                      <a:miter lim="400000"/>
                    </a:lnT>
                    <a:lnB w="0">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 name="Title 2">
            <a:extLst>
              <a:ext uri="{FF2B5EF4-FFF2-40B4-BE49-F238E27FC236}">
                <a16:creationId xmlns:a16="http://schemas.microsoft.com/office/drawing/2014/main" id="{1C566C88-9735-C844-AA6A-6BBF288B81E0}"/>
              </a:ext>
            </a:extLst>
          </p:cNvPr>
          <p:cNvSpPr>
            <a:spLocks noGrp="1"/>
          </p:cNvSpPr>
          <p:nvPr>
            <p:ph type="title"/>
          </p:nvPr>
        </p:nvSpPr>
        <p:spPr/>
        <p:txBody>
          <a:bodyPr/>
          <a:lstStyle/>
          <a:p>
            <a:r>
              <a:rPr lang="en-US" dirty="0"/>
              <a:t>Model</a:t>
            </a:r>
          </a:p>
        </p:txBody>
      </p:sp>
    </p:spTree>
    <p:extLst>
      <p:ext uri="{BB962C8B-B14F-4D97-AF65-F5344CB8AC3E}">
        <p14:creationId xmlns:p14="http://schemas.microsoft.com/office/powerpoint/2010/main" val="245654007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droppedImage.pdf" descr="droppedImage.pdf"/>
          <p:cNvPicPr>
            <a:picLocks noChangeAspect="1"/>
          </p:cNvPicPr>
          <p:nvPr/>
        </p:nvPicPr>
        <p:blipFill>
          <a:blip r:embed="rId2"/>
          <a:stretch>
            <a:fillRect/>
          </a:stretch>
        </p:blipFill>
        <p:spPr>
          <a:xfrm>
            <a:off x="10838823" y="237349"/>
            <a:ext cx="1043852" cy="1111198"/>
          </a:xfrm>
          <a:prstGeom prst="rect">
            <a:avLst/>
          </a:prstGeom>
          <a:ln w="12700">
            <a:miter lim="400000"/>
          </a:ln>
        </p:spPr>
      </p:pic>
      <p:sp>
        <p:nvSpPr>
          <p:cNvPr id="3" name="Title 2">
            <a:extLst>
              <a:ext uri="{FF2B5EF4-FFF2-40B4-BE49-F238E27FC236}">
                <a16:creationId xmlns:a16="http://schemas.microsoft.com/office/drawing/2014/main" id="{BB673900-F019-1F40-A161-9626B4AA3285}"/>
              </a:ext>
            </a:extLst>
          </p:cNvPr>
          <p:cNvSpPr>
            <a:spLocks noGrp="1"/>
          </p:cNvSpPr>
          <p:nvPr>
            <p:ph type="title"/>
          </p:nvPr>
        </p:nvSpPr>
        <p:spPr/>
        <p:txBody>
          <a:bodyPr/>
          <a:lstStyle/>
          <a:p>
            <a:r>
              <a:rPr lang="en-US" dirty="0"/>
              <a:t>Creation tasks</a:t>
            </a:r>
          </a:p>
        </p:txBody>
      </p:sp>
      <p:sp>
        <p:nvSpPr>
          <p:cNvPr id="7" name="MTurk provides an on-demand source for human computation…">
            <a:extLst>
              <a:ext uri="{FF2B5EF4-FFF2-40B4-BE49-F238E27FC236}">
                <a16:creationId xmlns:a16="http://schemas.microsoft.com/office/drawing/2014/main" id="{81AB9DB8-B742-B447-A4FE-D04459DD1355}"/>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Goal is to produce new high quality content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Example creation tasks: writing, ideas, imagery, solutions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Few constraints on worker inputs to the system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Computer doesn't understand workers’ input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824063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droppedImage.pdf" descr="droppedImage.pdf"/>
          <p:cNvPicPr>
            <a:picLocks noChangeAspect="1"/>
          </p:cNvPicPr>
          <p:nvPr/>
        </p:nvPicPr>
        <p:blipFill>
          <a:blip r:embed="rId2"/>
          <a:stretch>
            <a:fillRect/>
          </a:stretch>
        </p:blipFill>
        <p:spPr>
          <a:xfrm>
            <a:off x="10655938" y="161949"/>
            <a:ext cx="1315428" cy="1178404"/>
          </a:xfrm>
          <a:prstGeom prst="rect">
            <a:avLst/>
          </a:prstGeom>
          <a:ln w="12700">
            <a:miter lim="400000"/>
          </a:ln>
        </p:spPr>
      </p:pic>
      <p:sp>
        <p:nvSpPr>
          <p:cNvPr id="3" name="Title 2">
            <a:extLst>
              <a:ext uri="{FF2B5EF4-FFF2-40B4-BE49-F238E27FC236}">
                <a16:creationId xmlns:a16="http://schemas.microsoft.com/office/drawing/2014/main" id="{BC37AC32-5987-2A4A-926F-3EB699497179}"/>
              </a:ext>
            </a:extLst>
          </p:cNvPr>
          <p:cNvSpPr>
            <a:spLocks noGrp="1"/>
          </p:cNvSpPr>
          <p:nvPr>
            <p:ph type="title"/>
          </p:nvPr>
        </p:nvSpPr>
        <p:spPr/>
        <p:txBody>
          <a:bodyPr/>
          <a:lstStyle/>
          <a:p>
            <a:r>
              <a:rPr lang="en-US" dirty="0"/>
              <a:t>Decision tasks</a:t>
            </a:r>
          </a:p>
        </p:txBody>
      </p:sp>
      <p:sp>
        <p:nvSpPr>
          <p:cNvPr id="7" name="MTurk provides an on-demand source for human computation…">
            <a:extLst>
              <a:ext uri="{FF2B5EF4-FFF2-40B4-BE49-F238E27FC236}">
                <a16:creationId xmlns:a16="http://schemas.microsoft.com/office/drawing/2014/main" id="{645C4F9D-A22B-3645-8EC5-2A7715E16152}"/>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Decision tasks solicit opinions about existing content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Example: choose between two descriptions of the same image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User input is constrained because the computer has to interpret the responses</a:t>
            </a:r>
          </a:p>
        </p:txBody>
      </p:sp>
    </p:spTree>
    <p:extLst>
      <p:ext uri="{BB962C8B-B14F-4D97-AF65-F5344CB8AC3E}">
        <p14:creationId xmlns:p14="http://schemas.microsoft.com/office/powerpoint/2010/main" val="147637438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81"/>
          <p:cNvSpPr/>
          <p:nvPr/>
        </p:nvSpPr>
        <p:spPr>
          <a:xfrm>
            <a:off x="702468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45"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46"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47"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48"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49"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50"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51"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52"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53"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33254220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8FB089-CED6-5A47-9951-F8F2D3066E4E}"/>
              </a:ext>
            </a:extLst>
          </p:cNvPr>
          <p:cNvSpPr>
            <a:spLocks noGrp="1"/>
          </p:cNvSpPr>
          <p:nvPr>
            <p:ph type="title"/>
          </p:nvPr>
        </p:nvSpPr>
        <p:spPr/>
        <p:txBody>
          <a:bodyPr/>
          <a:lstStyle/>
          <a:p>
            <a:r>
              <a:rPr lang="en-US" dirty="0"/>
              <a:t>Decision tasks</a:t>
            </a:r>
          </a:p>
        </p:txBody>
      </p:sp>
      <p:pic>
        <p:nvPicPr>
          <p:cNvPr id="7" name="droppedImage.pdf" descr="droppedImage.pdf">
            <a:extLst>
              <a:ext uri="{FF2B5EF4-FFF2-40B4-BE49-F238E27FC236}">
                <a16:creationId xmlns:a16="http://schemas.microsoft.com/office/drawing/2014/main" id="{69728F6A-2368-5B4E-B0BB-DBC3CF266E16}"/>
              </a:ext>
            </a:extLst>
          </p:cNvPr>
          <p:cNvPicPr>
            <a:picLocks noChangeAspect="1"/>
          </p:cNvPicPr>
          <p:nvPr/>
        </p:nvPicPr>
        <p:blipFill>
          <a:blip r:embed="rId2"/>
          <a:stretch>
            <a:fillRect/>
          </a:stretch>
        </p:blipFill>
        <p:spPr>
          <a:xfrm>
            <a:off x="10655938" y="161949"/>
            <a:ext cx="1315428" cy="1178404"/>
          </a:xfrm>
          <a:prstGeom prst="rect">
            <a:avLst/>
          </a:prstGeom>
          <a:ln w="12700">
            <a:miter lim="400000"/>
          </a:ln>
        </p:spPr>
      </p:pic>
      <p:sp>
        <p:nvSpPr>
          <p:cNvPr id="8" name="MTurk provides an on-demand source for human computation…">
            <a:extLst>
              <a:ext uri="{FF2B5EF4-FFF2-40B4-BE49-F238E27FC236}">
                <a16:creationId xmlns:a16="http://schemas.microsoft.com/office/drawing/2014/main" id="{D0F5D428-EC78-D946-8875-4C90C6C0079E}"/>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Goal of decision tasks is to solicit accurate responses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Solicit multiple responses and aggregate them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Mechanisms: </a:t>
            </a:r>
          </a:p>
          <a:p>
            <a:pPr marL="1028700" lvl="1"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Comparisons</a:t>
            </a:r>
            <a:r>
              <a:rPr lang="en-US" sz="2400" dirty="0">
                <a:latin typeface="Arial" panose="020B0604020202020204" pitchFamily="34" charset="0"/>
                <a:cs typeface="Arial" panose="020B0604020202020204" pitchFamily="34" charset="0"/>
              </a:rPr>
              <a:t>: Is image description A better than image description B?</a:t>
            </a:r>
          </a:p>
          <a:p>
            <a:pPr marL="1028700" lvl="1" indent="-342900">
              <a:buFont typeface="Courier New" panose="02070309020205020404" pitchFamily="49" charset="0"/>
              <a:buChar char="o"/>
            </a:pPr>
            <a:r>
              <a:rPr lang="en-US" sz="2400" b="1" dirty="0">
                <a:latin typeface="Arial" panose="020B0604020202020204" pitchFamily="34" charset="0"/>
                <a:cs typeface="Arial" panose="020B0604020202020204" pitchFamily="34" charset="0"/>
              </a:rPr>
              <a:t>Ratings</a:t>
            </a:r>
            <a:r>
              <a:rPr lang="en-US" sz="2400" dirty="0">
                <a:latin typeface="Arial" panose="020B0604020202020204" pitchFamily="34" charset="0"/>
                <a:cs typeface="Arial" panose="020B0604020202020204" pitchFamily="34" charset="0"/>
              </a:rPr>
              <a:t>: Rate the quality of this description on a scale from 1-10.</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7844386"/>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droppedImage.pdf" descr="droppedImage.pdf"/>
          <p:cNvPicPr>
            <a:picLocks noChangeAspect="1"/>
          </p:cNvPicPr>
          <p:nvPr/>
        </p:nvPicPr>
        <p:blipFill>
          <a:blip r:embed="rId3"/>
          <a:stretch>
            <a:fillRect/>
          </a:stretch>
        </p:blipFill>
        <p:spPr>
          <a:xfrm>
            <a:off x="3354586" y="2914381"/>
            <a:ext cx="5482828" cy="1457862"/>
          </a:xfrm>
          <a:prstGeom prst="rect">
            <a:avLst/>
          </a:prstGeom>
          <a:ln w="12700">
            <a:miter lim="400000"/>
          </a:ln>
        </p:spPr>
      </p:pic>
      <p:sp>
        <p:nvSpPr>
          <p:cNvPr id="3" name="Title 2">
            <a:extLst>
              <a:ext uri="{FF2B5EF4-FFF2-40B4-BE49-F238E27FC236}">
                <a16:creationId xmlns:a16="http://schemas.microsoft.com/office/drawing/2014/main" id="{753C4A21-40EA-9E4B-B9E6-7CC721BF4130}"/>
              </a:ext>
            </a:extLst>
          </p:cNvPr>
          <p:cNvSpPr>
            <a:spLocks noGrp="1"/>
          </p:cNvSpPr>
          <p:nvPr>
            <p:ph type="title"/>
          </p:nvPr>
        </p:nvSpPr>
        <p:spPr/>
        <p:txBody>
          <a:bodyPr/>
          <a:lstStyle/>
          <a:p>
            <a:r>
              <a:rPr lang="en-US" dirty="0"/>
              <a:t>Pattern #1: Iterative combination</a:t>
            </a:r>
          </a:p>
        </p:txBody>
      </p:sp>
      <p:sp>
        <p:nvSpPr>
          <p:cNvPr id="7" name="MTurk provides an on-demand source for human computation…">
            <a:extLst>
              <a:ext uri="{FF2B5EF4-FFF2-40B4-BE49-F238E27FC236}">
                <a16:creationId xmlns:a16="http://schemas.microsoft.com/office/drawing/2014/main" id="{EEC69E35-83C6-5E4D-A3BC-ACF60366C711}"/>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Workers are shown the content generated by previous workers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Computer optionally tracks the best content and either shows it or shows all previous content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274495"/>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droppedImage.pdf" descr="droppedImage.pdf"/>
          <p:cNvPicPr>
            <a:picLocks noChangeAspect="1"/>
          </p:cNvPicPr>
          <p:nvPr/>
        </p:nvPicPr>
        <p:blipFill>
          <a:blip r:embed="rId2"/>
          <a:stretch>
            <a:fillRect/>
          </a:stretch>
        </p:blipFill>
        <p:spPr>
          <a:xfrm>
            <a:off x="7043266" y="1683278"/>
            <a:ext cx="4080867" cy="3782268"/>
          </a:xfrm>
          <a:prstGeom prst="rect">
            <a:avLst/>
          </a:prstGeom>
          <a:ln w="12700">
            <a:miter lim="400000"/>
          </a:ln>
        </p:spPr>
      </p:pic>
      <p:sp>
        <p:nvSpPr>
          <p:cNvPr id="3" name="Title 2">
            <a:extLst>
              <a:ext uri="{FF2B5EF4-FFF2-40B4-BE49-F238E27FC236}">
                <a16:creationId xmlns:a16="http://schemas.microsoft.com/office/drawing/2014/main" id="{0F83708C-40E1-D844-B29A-70DE647D41ED}"/>
              </a:ext>
            </a:extLst>
          </p:cNvPr>
          <p:cNvSpPr>
            <a:spLocks noGrp="1"/>
          </p:cNvSpPr>
          <p:nvPr>
            <p:ph type="title"/>
          </p:nvPr>
        </p:nvSpPr>
        <p:spPr/>
        <p:txBody>
          <a:bodyPr/>
          <a:lstStyle/>
          <a:p>
            <a:r>
              <a:rPr lang="en-US" dirty="0"/>
              <a:t>Pattern #2: Parallel creation</a:t>
            </a:r>
          </a:p>
        </p:txBody>
      </p:sp>
      <p:sp>
        <p:nvSpPr>
          <p:cNvPr id="7" name="MTurk provides an on-demand source for human computation…">
            <a:extLst>
              <a:ext uri="{FF2B5EF4-FFF2-40B4-BE49-F238E27FC236}">
                <a16:creationId xmlns:a16="http://schemas.microsoft.com/office/drawing/2014/main" id="{D4DE0460-6221-1540-B6E1-1F1459AE8A24}"/>
              </a:ext>
            </a:extLst>
          </p:cNvPr>
          <p:cNvSpPr txBox="1">
            <a:spLocks/>
          </p:cNvSpPr>
          <p:nvPr/>
        </p:nvSpPr>
        <p:spPr>
          <a:xfrm>
            <a:off x="399672" y="1348547"/>
            <a:ext cx="606419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Creation tasks are executed in parallel</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Workers do not see each others’ outputs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Outputs can be compared via decision tasks, as before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May be difficult to merge content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866773"/>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83D071-2105-C647-96C5-FC168F17A127}"/>
              </a:ext>
            </a:extLst>
          </p:cNvPr>
          <p:cNvSpPr>
            <a:spLocks noGrp="1"/>
          </p:cNvSpPr>
          <p:nvPr>
            <p:ph type="title"/>
          </p:nvPr>
        </p:nvSpPr>
        <p:spPr/>
        <p:txBody>
          <a:bodyPr/>
          <a:lstStyle/>
          <a:p>
            <a:r>
              <a:rPr lang="en-US" dirty="0"/>
              <a:t>Experiments</a:t>
            </a:r>
          </a:p>
        </p:txBody>
      </p:sp>
      <p:sp>
        <p:nvSpPr>
          <p:cNvPr id="6" name="MTurk provides an on-demand source for human computation…">
            <a:extLst>
              <a:ext uri="{FF2B5EF4-FFF2-40B4-BE49-F238E27FC236}">
                <a16:creationId xmlns:a16="http://schemas.microsoft.com/office/drawing/2014/main" id="{CE08D8E1-F109-0342-89A4-5AFF1BEA4508}"/>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Little, Chilton, Goldman, and Miller performed 3 experiments on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to compare iterative vs parallel patterns:</a:t>
            </a:r>
          </a:p>
          <a:p>
            <a:pPr lvl="1" indent="0">
              <a:buNone/>
            </a:pPr>
            <a:r>
              <a:rPr lang="en-US" sz="2400" dirty="0">
                <a:latin typeface="Arial" panose="020B0604020202020204" pitchFamily="34" charset="0"/>
                <a:cs typeface="Arial" panose="020B0604020202020204" pitchFamily="34" charset="0"/>
              </a:rPr>
              <a:t>1) Writing image descriptions</a:t>
            </a:r>
          </a:p>
          <a:p>
            <a:pPr lvl="1" indent="0">
              <a:buNone/>
            </a:pPr>
            <a:r>
              <a:rPr lang="en-US" sz="2400" dirty="0">
                <a:latin typeface="Arial" panose="020B0604020202020204" pitchFamily="34" charset="0"/>
                <a:cs typeface="Arial" panose="020B0604020202020204" pitchFamily="34" charset="0"/>
              </a:rPr>
              <a:t>2) Brainstorming company names</a:t>
            </a:r>
          </a:p>
          <a:p>
            <a:pPr lvl="1" indent="0">
              <a:buNone/>
            </a:pPr>
            <a:r>
              <a:rPr lang="en-US" sz="2400" dirty="0">
                <a:latin typeface="Arial" panose="020B0604020202020204" pitchFamily="34" charset="0"/>
                <a:cs typeface="Arial" panose="020B0604020202020204" pitchFamily="34" charset="0"/>
              </a:rPr>
              <a:t>3) Transcribing obscured texts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035721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FE9C4-F967-D847-9E09-19FFB7874EC6}"/>
              </a:ext>
            </a:extLst>
          </p:cNvPr>
          <p:cNvSpPr>
            <a:spLocks noGrp="1"/>
          </p:cNvSpPr>
          <p:nvPr>
            <p:ph type="title"/>
          </p:nvPr>
        </p:nvSpPr>
        <p:spPr/>
        <p:txBody>
          <a:bodyPr/>
          <a:lstStyle/>
          <a:p>
            <a:r>
              <a:rPr lang="en-US" dirty="0"/>
              <a:t>Experiment 1: Image description</a:t>
            </a:r>
          </a:p>
        </p:txBody>
      </p:sp>
      <p:sp>
        <p:nvSpPr>
          <p:cNvPr id="7" name="MTurk provides an on-demand source for human computation…">
            <a:extLst>
              <a:ext uri="{FF2B5EF4-FFF2-40B4-BE49-F238E27FC236}">
                <a16:creationId xmlns:a16="http://schemas.microsoft.com/office/drawing/2014/main" id="{112F6476-222A-DB48-99C9-80A1681EF704}"/>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Selected 30 engaging images from </a:t>
            </a:r>
            <a:r>
              <a:rPr lang="en-US" sz="2400" u="sng" dirty="0">
                <a:latin typeface="Arial" panose="020B0604020202020204" pitchFamily="34" charset="0"/>
                <a:cs typeface="Arial" panose="020B0604020202020204" pitchFamily="34" charset="0"/>
                <a:hlinkClick r:id="rId2"/>
              </a:rPr>
              <a:t>http://www.publicdomainpictures.net</a:t>
            </a:r>
            <a:r>
              <a:rPr lang="en-US" sz="2400" u="sng"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Each image went through 6 creation tasks and 5 comparison tasks (with 5 people voting on the comparisons)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Ran on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Paid $0.02 for creation and $0.01 for comparison.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4267390"/>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ease describe the text factually…"/>
          <p:cNvSpPr txBox="1">
            <a:spLocks noGrp="1"/>
          </p:cNvSpPr>
          <p:nvPr>
            <p:ph type="body" sz="quarter" idx="1"/>
          </p:nvPr>
        </p:nvSpPr>
        <p:spPr>
          <a:xfrm>
            <a:off x="7788165" y="1235704"/>
            <a:ext cx="4025463" cy="2789758"/>
          </a:xfrm>
          <a:prstGeom prst="rect">
            <a:avLst/>
          </a:prstGeom>
        </p:spPr>
        <p:txBody>
          <a:bodyPr>
            <a:normAutofit lnSpcReduction="10000"/>
          </a:bodyPr>
          <a:lstStyle/>
          <a:p>
            <a:pPr marL="481306" indent="-342900" defTabSz="254666">
              <a:spcBef>
                <a:spcPts val="984"/>
              </a:spcBef>
              <a:buFont typeface="Arial" panose="020B0604020202020204" pitchFamily="34" charset="0"/>
              <a:buChar char="•"/>
              <a:defRPr sz="2604"/>
            </a:pPr>
            <a:r>
              <a:rPr sz="2400" dirty="0">
                <a:latin typeface="Arial" panose="020B0604020202020204" pitchFamily="34" charset="0"/>
                <a:cs typeface="Arial" panose="020B0604020202020204" pitchFamily="34" charset="0"/>
              </a:rPr>
              <a:t>Please describe the text factually</a:t>
            </a:r>
          </a:p>
          <a:p>
            <a:pPr marL="481306" indent="-342900" defTabSz="254666">
              <a:spcBef>
                <a:spcPts val="984"/>
              </a:spcBef>
              <a:buFont typeface="Arial" panose="020B0604020202020204" pitchFamily="34" charset="0"/>
              <a:buChar char="•"/>
              <a:defRPr sz="2604"/>
            </a:pPr>
            <a:r>
              <a:rPr sz="2400" dirty="0">
                <a:latin typeface="Arial" panose="020B0604020202020204" pitchFamily="34" charset="0"/>
                <a:cs typeface="Arial" panose="020B0604020202020204" pitchFamily="34" charset="0"/>
              </a:rPr>
              <a:t>(You may use the provided text as a starting point, or delete it and start over)</a:t>
            </a:r>
          </a:p>
          <a:p>
            <a:pPr marL="481306" indent="-342900" defTabSz="254666">
              <a:spcBef>
                <a:spcPts val="984"/>
              </a:spcBef>
              <a:buFont typeface="Arial" panose="020B0604020202020204" pitchFamily="34" charset="0"/>
              <a:buChar char="•"/>
              <a:defRPr sz="2604"/>
            </a:pPr>
            <a:r>
              <a:rPr sz="2400" dirty="0">
                <a:latin typeface="Arial" panose="020B0604020202020204" pitchFamily="34" charset="0"/>
                <a:cs typeface="Arial" panose="020B0604020202020204" pitchFamily="34" charset="0"/>
              </a:rPr>
              <a:t>Use no more than 500 characters</a:t>
            </a:r>
          </a:p>
        </p:txBody>
      </p:sp>
      <p:pic>
        <p:nvPicPr>
          <p:cNvPr id="260" name="droppedImage.pdf" descr="droppedImage.pdf"/>
          <p:cNvPicPr>
            <a:picLocks noChangeAspect="1"/>
          </p:cNvPicPr>
          <p:nvPr/>
        </p:nvPicPr>
        <p:blipFill>
          <a:blip r:embed="rId2"/>
          <a:stretch>
            <a:fillRect/>
          </a:stretch>
        </p:blipFill>
        <p:spPr>
          <a:xfrm>
            <a:off x="-21020" y="0"/>
            <a:ext cx="7459523" cy="4939862"/>
          </a:xfrm>
          <a:prstGeom prst="rect">
            <a:avLst/>
          </a:prstGeom>
          <a:ln w="12700">
            <a:miter lim="400000"/>
          </a:ln>
        </p:spPr>
      </p:pic>
      <p:sp>
        <p:nvSpPr>
          <p:cNvPr id="261" name="Lightening strike in a blue sky near a tree and a building."/>
          <p:cNvSpPr/>
          <p:nvPr/>
        </p:nvSpPr>
        <p:spPr>
          <a:xfrm>
            <a:off x="1540294" y="5447427"/>
            <a:ext cx="9111412" cy="539763"/>
          </a:xfrm>
          <a:prstGeom prst="rect">
            <a:avLst/>
          </a:prstGeom>
          <a:solidFill>
            <a:srgbClr val="FFFFFF"/>
          </a:solidFill>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lgn="l">
              <a:defRPr sz="4000">
                <a:latin typeface="Helvetica Neue Light"/>
                <a:ea typeface="Helvetica Neue Light"/>
                <a:cs typeface="Helvetica Neue Light"/>
                <a:sym typeface="Helvetica Neue Light"/>
              </a:defRPr>
            </a:lvl1pPr>
          </a:lstStyle>
          <a:p>
            <a:r>
              <a:rPr sz="2812" dirty="0">
                <a:latin typeface="Helvetica Neue" panose="02000503000000020004" pitchFamily="2" charset="0"/>
                <a:ea typeface="Helvetica Neue" panose="02000503000000020004" pitchFamily="2" charset="0"/>
                <a:cs typeface="Helvetica Neue" panose="02000503000000020004" pitchFamily="2" charset="0"/>
              </a:rPr>
              <a:t>Lightening strike in a blue sky near a tree and a building.</a:t>
            </a:r>
          </a:p>
        </p:txBody>
      </p:sp>
    </p:spTree>
    <p:extLst>
      <p:ext uri="{BB962C8B-B14F-4D97-AF65-F5344CB8AC3E}">
        <p14:creationId xmlns:p14="http://schemas.microsoft.com/office/powerpoint/2010/main" val="421074376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advAuto="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Iteration 1: Lightening strike in a blue sky near a tree and a building.…"/>
          <p:cNvSpPr txBox="1">
            <a:spLocks noGrp="1"/>
          </p:cNvSpPr>
          <p:nvPr>
            <p:ph type="body" idx="1"/>
          </p:nvPr>
        </p:nvSpPr>
        <p:spPr>
          <a:xfrm>
            <a:off x="732306" y="223242"/>
            <a:ext cx="10727387" cy="6634758"/>
          </a:xfrm>
          <a:prstGeom prst="rect">
            <a:avLst/>
          </a:prstGeom>
        </p:spPr>
        <p:txBody>
          <a:bodyPr>
            <a:noAutofit/>
          </a:bodyPr>
          <a:lstStyle/>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1: Lightening strike in a blue sky near a tree and a building. </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2: The image depicts a strike of fork lightening, striking </a:t>
            </a:r>
            <a:r>
              <a:rPr sz="2400" dirty="0" err="1">
                <a:latin typeface="Helvetica Neue" panose="02000503000000020004" pitchFamily="2" charset="0"/>
                <a:ea typeface="Helvetica Neue" panose="02000503000000020004" pitchFamily="2" charset="0"/>
                <a:cs typeface="Helvetica Neue" panose="02000503000000020004" pitchFamily="2" charset="0"/>
              </a:rPr>
              <a:t>ablue</a:t>
            </a:r>
            <a:r>
              <a:rPr sz="2400" dirty="0">
                <a:latin typeface="Helvetica Neue" panose="02000503000000020004" pitchFamily="2" charset="0"/>
                <a:ea typeface="Helvetica Neue" panose="02000503000000020004" pitchFamily="2" charset="0"/>
                <a:cs typeface="Helvetica Neue" panose="02000503000000020004" pitchFamily="2" charset="0"/>
              </a:rPr>
              <a:t> sky over a </a:t>
            </a:r>
            <a:r>
              <a:rPr sz="2400" dirty="0" err="1">
                <a:latin typeface="Helvetica Neue" panose="02000503000000020004" pitchFamily="2" charset="0"/>
                <a:ea typeface="Helvetica Neue" panose="02000503000000020004" pitchFamily="2" charset="0"/>
                <a:cs typeface="Helvetica Neue" panose="02000503000000020004" pitchFamily="2" charset="0"/>
              </a:rPr>
              <a:t>silhoutted</a:t>
            </a:r>
            <a:r>
              <a:rPr sz="2400" dirty="0">
                <a:latin typeface="Helvetica Neue" panose="02000503000000020004" pitchFamily="2" charset="0"/>
                <a:ea typeface="Helvetica Neue" panose="02000503000000020004" pitchFamily="2" charset="0"/>
                <a:cs typeface="Helvetica Neue" panose="02000503000000020004" pitchFamily="2" charset="0"/>
              </a:rPr>
              <a:t> building and trees. (4/5 votes) </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3: The image depicts a strike of fork lightning, against a blue sky with a few white clouds over a silhouetted building and trees. (5/5 votes)</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4: </a:t>
            </a:r>
            <a:r>
              <a:rPr sz="2400" strike="sngStrike" dirty="0">
                <a:latin typeface="Helvetica Neue" panose="02000503000000020004" pitchFamily="2" charset="0"/>
                <a:ea typeface="Helvetica Neue" panose="02000503000000020004" pitchFamily="2" charset="0"/>
                <a:cs typeface="Helvetica Neue" panose="02000503000000020004" pitchFamily="2" charset="0"/>
              </a:rPr>
              <a:t>The image depicts a strike of fork lightning, against a blue sky- wonderful capture of the nature. </a:t>
            </a:r>
            <a:r>
              <a:rPr sz="2400" dirty="0">
                <a:latin typeface="Helvetica Neue" panose="02000503000000020004" pitchFamily="2" charset="0"/>
                <a:ea typeface="Helvetica Neue" panose="02000503000000020004" pitchFamily="2" charset="0"/>
                <a:cs typeface="Helvetica Neue" panose="02000503000000020004" pitchFamily="2" charset="0"/>
              </a:rPr>
              <a:t>(1/5 votes)</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5: This image shows a large white strike of lightning coming down from a blue sky with the tops of the trees and rooftop peaking from the bottom. (3/5 votes)</a:t>
            </a:r>
          </a:p>
          <a:p>
            <a:pPr marL="512558" indent="-342900" defTabSz="312170">
              <a:spcBef>
                <a:spcPts val="1266"/>
              </a:spcBef>
              <a:buFont typeface="Arial" panose="020B0604020202020204" pitchFamily="34" charset="0"/>
              <a:buChar char="•"/>
              <a:defRPr sz="3192"/>
            </a:pPr>
            <a:r>
              <a:rPr sz="2400" dirty="0">
                <a:latin typeface="Helvetica Neue" panose="02000503000000020004" pitchFamily="2" charset="0"/>
                <a:ea typeface="Helvetica Neue" panose="02000503000000020004" pitchFamily="2" charset="0"/>
                <a:cs typeface="Helvetica Neue" panose="02000503000000020004" pitchFamily="2" charset="0"/>
              </a:rPr>
              <a:t>Iteration 6: This image shows a large white strike of lightning coming down from a blue sky with the silhouettes of tops of the trees and rooftop peeking from the bottom. The sky is a dark blue and the lightening is a contrasting bright white. The lightening has many arms of electricity coming off of it. (4/5 votes)</a:t>
            </a:r>
          </a:p>
        </p:txBody>
      </p:sp>
    </p:spTree>
    <p:extLst>
      <p:ext uri="{BB962C8B-B14F-4D97-AF65-F5344CB8AC3E}">
        <p14:creationId xmlns:p14="http://schemas.microsoft.com/office/powerpoint/2010/main" val="768743212"/>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droppedImage.pdf" descr="droppedImage.pdf"/>
          <p:cNvPicPr>
            <a:picLocks noChangeAspect="1"/>
          </p:cNvPicPr>
          <p:nvPr/>
        </p:nvPicPr>
        <p:blipFill>
          <a:blip r:embed="rId3"/>
          <a:stretch>
            <a:fillRect/>
          </a:stretch>
        </p:blipFill>
        <p:spPr>
          <a:xfrm>
            <a:off x="480335" y="1058034"/>
            <a:ext cx="5482828" cy="1457862"/>
          </a:xfrm>
          <a:prstGeom prst="rect">
            <a:avLst/>
          </a:prstGeom>
          <a:ln w="12700">
            <a:miter lim="400000"/>
          </a:ln>
        </p:spPr>
      </p:pic>
      <p:pic>
        <p:nvPicPr>
          <p:cNvPr id="268" name="droppedImage.pdf" descr="droppedImage.pdf"/>
          <p:cNvPicPr>
            <a:picLocks noChangeAspect="1"/>
          </p:cNvPicPr>
          <p:nvPr/>
        </p:nvPicPr>
        <p:blipFill>
          <a:blip r:embed="rId4"/>
          <a:stretch>
            <a:fillRect/>
          </a:stretch>
        </p:blipFill>
        <p:spPr>
          <a:xfrm>
            <a:off x="1771455" y="3395252"/>
            <a:ext cx="2900588" cy="2688350"/>
          </a:xfrm>
          <a:prstGeom prst="rect">
            <a:avLst/>
          </a:prstGeom>
          <a:ln w="12700">
            <a:miter lim="400000"/>
          </a:ln>
        </p:spPr>
      </p:pic>
      <p:sp>
        <p:nvSpPr>
          <p:cNvPr id="269" name="This image shows a large white strike of lightning coming down from a blue sky with the silhouettes of tops of the trees and rooftop peeking from the bottom. The sky is a dark blue and the lightening is a contrasting bright white. The lightening has many"/>
          <p:cNvSpPr txBox="1"/>
          <p:nvPr/>
        </p:nvSpPr>
        <p:spPr>
          <a:xfrm>
            <a:off x="6354963" y="322814"/>
            <a:ext cx="4893469" cy="292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a:defRPr sz="3300">
                <a:latin typeface="Helvetica Neue Light"/>
                <a:ea typeface="Helvetica Neue Light"/>
                <a:cs typeface="Helvetica Neue Light"/>
                <a:sym typeface="Helvetica Neue Light"/>
              </a:defRPr>
            </a:lvl1pPr>
          </a:lstStyle>
          <a:p>
            <a:r>
              <a:rPr sz="2320" dirty="0"/>
              <a:t>This image shows a large white strike of lightning coming down from a blue sky with the silhouettes of tops of the trees and rooftop peeking from the bottom. The sky is a dark blue and the lightening is a contrasting bright white. The lightening has many arms of electricity coming off of it.</a:t>
            </a:r>
          </a:p>
        </p:txBody>
      </p:sp>
      <p:sp>
        <p:nvSpPr>
          <p:cNvPr id="270" name="White lightning n a root-like formation shown against a slightly wispy clouded, blue sky, flashing from top to bottom. Bottom fifth of image shows silhouette of trees and a building."/>
          <p:cNvSpPr txBox="1"/>
          <p:nvPr/>
        </p:nvSpPr>
        <p:spPr>
          <a:xfrm>
            <a:off x="6354963" y="3810807"/>
            <a:ext cx="4893469" cy="1857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lgn="l">
              <a:defRPr sz="3300">
                <a:latin typeface="Helvetica Neue Light"/>
                <a:ea typeface="Helvetica Neue Light"/>
                <a:cs typeface="Helvetica Neue Light"/>
                <a:sym typeface="Helvetica Neue Light"/>
              </a:defRPr>
            </a:lvl1pPr>
          </a:lstStyle>
          <a:p>
            <a:r>
              <a:rPr sz="2320" dirty="0"/>
              <a:t>White lightning n a root-like formation shown against a slightly wispy clouded, blue sky, flashing from top to bottom. Bottom fifth of image shows silhouette of trees and a building.</a:t>
            </a:r>
          </a:p>
        </p:txBody>
      </p:sp>
      <p:sp>
        <p:nvSpPr>
          <p:cNvPr id="271" name="Average Rating: 8.7"/>
          <p:cNvSpPr txBox="1"/>
          <p:nvPr/>
        </p:nvSpPr>
        <p:spPr>
          <a:xfrm>
            <a:off x="6354962" y="3251116"/>
            <a:ext cx="1534331"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0433FF"/>
                </a:solidFill>
                <a:latin typeface="Helvetica Neue"/>
                <a:ea typeface="Helvetica Neue"/>
                <a:cs typeface="Helvetica Neue"/>
                <a:sym typeface="Helvetica Neue"/>
              </a:defRPr>
            </a:lvl1pPr>
          </a:lstStyle>
          <a:p>
            <a:r>
              <a:rPr sz="1266" dirty="0"/>
              <a:t>Average Rating: 8.7 </a:t>
            </a:r>
          </a:p>
        </p:txBody>
      </p:sp>
      <p:sp>
        <p:nvSpPr>
          <p:cNvPr id="272" name="Average Rating: 7.2"/>
          <p:cNvSpPr txBox="1"/>
          <p:nvPr/>
        </p:nvSpPr>
        <p:spPr>
          <a:xfrm>
            <a:off x="6354962" y="5693872"/>
            <a:ext cx="1534331"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0433FF"/>
                </a:solidFill>
                <a:latin typeface="Helvetica Neue"/>
                <a:ea typeface="Helvetica Neue"/>
                <a:cs typeface="Helvetica Neue"/>
                <a:sym typeface="Helvetica Neue"/>
              </a:defRPr>
            </a:lvl1pPr>
          </a:lstStyle>
          <a:p>
            <a:r>
              <a:rPr sz="1266" dirty="0"/>
              <a:t>Average Rating: 7.2 </a:t>
            </a:r>
          </a:p>
        </p:txBody>
      </p:sp>
    </p:spTree>
    <p:extLst>
      <p:ext uri="{BB962C8B-B14F-4D97-AF65-F5344CB8AC3E}">
        <p14:creationId xmlns:p14="http://schemas.microsoft.com/office/powerpoint/2010/main" val="255266248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272"/>
                                        </p:tgtEl>
                                        <p:attrNameLst>
                                          <p:attrName>style.visibility</p:attrName>
                                        </p:attrNameLst>
                                      </p:cBhvr>
                                      <p:to>
                                        <p:strVal val="visible"/>
                                      </p:to>
                                    </p:set>
                                    <p:animEffect transition="in" filter="fade">
                                      <p:cBhvr>
                                        <p:cTn id="1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advAuto="0"/>
      <p:bldP spid="272" grpId="0" animBg="1" advAuto="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6386360-EB0A-A741-8D25-C98680D14BD4}"/>
              </a:ext>
            </a:extLst>
          </p:cNvPr>
          <p:cNvGrpSpPr/>
          <p:nvPr/>
        </p:nvGrpSpPr>
        <p:grpSpPr>
          <a:xfrm>
            <a:off x="2122535" y="957869"/>
            <a:ext cx="7946930" cy="5348104"/>
            <a:chOff x="1649015" y="1377270"/>
            <a:chExt cx="8160392" cy="5491759"/>
          </a:xfrm>
        </p:grpSpPr>
        <p:pic>
          <p:nvPicPr>
            <p:cNvPr id="276" name="droppedImage.pdf" descr="droppedImage.pdf"/>
            <p:cNvPicPr>
              <a:picLocks noChangeAspect="1"/>
            </p:cNvPicPr>
            <p:nvPr/>
          </p:nvPicPr>
          <p:blipFill>
            <a:blip r:embed="rId3"/>
            <a:stretch>
              <a:fillRect/>
            </a:stretch>
          </p:blipFill>
          <p:spPr>
            <a:xfrm>
              <a:off x="1649015" y="1377270"/>
              <a:ext cx="7273852" cy="5491759"/>
            </a:xfrm>
            <a:prstGeom prst="rect">
              <a:avLst/>
            </a:prstGeom>
            <a:ln w="12700">
              <a:miter lim="400000"/>
            </a:ln>
          </p:spPr>
        </p:pic>
        <p:grpSp>
          <p:nvGrpSpPr>
            <p:cNvPr id="282" name="Group"/>
            <p:cNvGrpSpPr/>
            <p:nvPr/>
          </p:nvGrpSpPr>
          <p:grpSpPr>
            <a:xfrm>
              <a:off x="8733088" y="2763957"/>
              <a:ext cx="1076319" cy="837538"/>
              <a:chOff x="4025" y="108261"/>
              <a:chExt cx="1530765" cy="1191165"/>
            </a:xfrm>
          </p:grpSpPr>
          <p:sp>
            <p:nvSpPr>
              <p:cNvPr id="278" name="Iterative"/>
              <p:cNvSpPr txBox="1"/>
              <p:nvPr/>
            </p:nvSpPr>
            <p:spPr>
              <a:xfrm>
                <a:off x="585148" y="172132"/>
                <a:ext cx="92469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a:t>Iterative</a:t>
                </a:r>
              </a:p>
            </p:txBody>
          </p:sp>
          <p:sp>
            <p:nvSpPr>
              <p:cNvPr id="279" name="Parallel"/>
              <p:cNvSpPr txBox="1"/>
              <p:nvPr/>
            </p:nvSpPr>
            <p:spPr>
              <a:xfrm>
                <a:off x="701011" y="857931"/>
                <a:ext cx="83377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a:t>Parallel</a:t>
                </a:r>
              </a:p>
            </p:txBody>
          </p:sp>
          <p:sp>
            <p:nvSpPr>
              <p:cNvPr id="280" name="Square"/>
              <p:cNvSpPr/>
              <p:nvPr/>
            </p:nvSpPr>
            <p:spPr>
              <a:xfrm rot="54926">
                <a:off x="6661" y="108261"/>
                <a:ext cx="508001" cy="508001"/>
              </a:xfrm>
              <a:prstGeom prst="rect">
                <a:avLst/>
              </a:prstGeom>
              <a:solidFill>
                <a:srgbClr val="5081BD"/>
              </a:solid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81" name="Square"/>
              <p:cNvSpPr/>
              <p:nvPr/>
            </p:nvSpPr>
            <p:spPr>
              <a:xfrm rot="54926">
                <a:off x="4025" y="791425"/>
                <a:ext cx="508001" cy="508001"/>
              </a:xfrm>
              <a:prstGeom prst="rect">
                <a:avLst/>
              </a:prstGeom>
              <a:solidFill>
                <a:srgbClr val="C0504D"/>
              </a:solid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grpSp>
      <p:sp>
        <p:nvSpPr>
          <p:cNvPr id="3" name="Title 2">
            <a:extLst>
              <a:ext uri="{FF2B5EF4-FFF2-40B4-BE49-F238E27FC236}">
                <a16:creationId xmlns:a16="http://schemas.microsoft.com/office/drawing/2014/main" id="{A052F8FB-BF15-FA47-8D7C-3A702A0CF3AC}"/>
              </a:ext>
            </a:extLst>
          </p:cNvPr>
          <p:cNvSpPr>
            <a:spLocks noGrp="1"/>
          </p:cNvSpPr>
          <p:nvPr>
            <p:ph type="title"/>
          </p:nvPr>
        </p:nvSpPr>
        <p:spPr/>
        <p:txBody>
          <a:bodyPr/>
          <a:lstStyle/>
          <a:p>
            <a:r>
              <a:rPr lang="en-US" dirty="0"/>
              <a:t>Relative improvements after each iteration</a:t>
            </a:r>
          </a:p>
        </p:txBody>
      </p:sp>
    </p:spTree>
    <p:extLst>
      <p:ext uri="{BB962C8B-B14F-4D97-AF65-F5344CB8AC3E}">
        <p14:creationId xmlns:p14="http://schemas.microsoft.com/office/powerpoint/2010/main" val="1787971827"/>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31D72B-BB17-4046-83C6-5BA8F99FEB0D}"/>
              </a:ext>
            </a:extLst>
          </p:cNvPr>
          <p:cNvSpPr>
            <a:spLocks noGrp="1"/>
          </p:cNvSpPr>
          <p:nvPr>
            <p:ph type="title"/>
          </p:nvPr>
        </p:nvSpPr>
        <p:spPr/>
        <p:txBody>
          <a:bodyPr/>
          <a:lstStyle/>
          <a:p>
            <a:r>
              <a:rPr lang="en-US" dirty="0"/>
              <a:t>What do Workers do at each iteration?</a:t>
            </a:r>
          </a:p>
        </p:txBody>
      </p:sp>
      <p:sp>
        <p:nvSpPr>
          <p:cNvPr id="6" name="MTurk provides an on-demand source for human computation…">
            <a:extLst>
              <a:ext uri="{FF2B5EF4-FFF2-40B4-BE49-F238E27FC236}">
                <a16:creationId xmlns:a16="http://schemas.microsoft.com/office/drawing/2014/main" id="{4BD3F7E0-B4AE-7841-8197-7E13722DDD27}"/>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31%</a:t>
            </a:r>
            <a:r>
              <a:rPr lang="en-US" sz="2400" dirty="0">
                <a:latin typeface="Arial" panose="020B0604020202020204" pitchFamily="34" charset="0"/>
                <a:cs typeface="Arial" panose="020B0604020202020204" pitchFamily="34" charset="0"/>
              </a:rPr>
              <a:t> mainly append content at the end, make only minor modifications (if any) to existing content</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27%</a:t>
            </a:r>
            <a:r>
              <a:rPr lang="en-US" sz="2400" dirty="0">
                <a:latin typeface="Arial" panose="020B0604020202020204" pitchFamily="34" charset="0"/>
                <a:cs typeface="Arial" panose="020B0604020202020204" pitchFamily="34" charset="0"/>
              </a:rPr>
              <a:t> modify/expand existing content, but it is evident that they use the provided description as a basis</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17%</a:t>
            </a:r>
            <a:r>
              <a:rPr lang="en-US" sz="2400" dirty="0">
                <a:latin typeface="Arial" panose="020B0604020202020204" pitchFamily="34" charset="0"/>
                <a:cs typeface="Arial" panose="020B0604020202020204" pitchFamily="34" charset="0"/>
              </a:rPr>
              <a:t> seem to ignore the provided description entirely and start over</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13% </a:t>
            </a:r>
            <a:r>
              <a:rPr lang="en-US" sz="2400" dirty="0">
                <a:latin typeface="Arial" panose="020B0604020202020204" pitchFamily="34" charset="0"/>
                <a:cs typeface="Arial" panose="020B0604020202020204" pitchFamily="34" charset="0"/>
              </a:rPr>
              <a:t>mostly trim or remove content</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11% </a:t>
            </a:r>
            <a:r>
              <a:rPr lang="en-US" sz="2400" dirty="0">
                <a:latin typeface="Arial" panose="020B0604020202020204" pitchFamily="34" charset="0"/>
                <a:cs typeface="Arial" panose="020B0604020202020204" pitchFamily="34" charset="0"/>
              </a:rPr>
              <a:t>make very small changes (adding a word, fixing a misspelling)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77555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56" name="39"/>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57"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58"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59"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60"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61"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62"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63"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64"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265"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3234740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droppedImage.pdf" descr="droppedImage.pdf"/>
          <p:cNvPicPr>
            <a:picLocks noChangeAspect="1"/>
          </p:cNvPicPr>
          <p:nvPr/>
        </p:nvPicPr>
        <p:blipFill>
          <a:blip r:embed="rId3"/>
          <a:stretch>
            <a:fillRect/>
          </a:stretch>
        </p:blipFill>
        <p:spPr>
          <a:xfrm>
            <a:off x="3218913" y="1150315"/>
            <a:ext cx="5754173" cy="5152430"/>
          </a:xfrm>
          <a:prstGeom prst="rect">
            <a:avLst/>
          </a:prstGeom>
          <a:ln w="12700">
            <a:miter lim="400000"/>
          </a:ln>
        </p:spPr>
      </p:pic>
      <p:sp>
        <p:nvSpPr>
          <p:cNvPr id="3" name="Title 2">
            <a:extLst>
              <a:ext uri="{FF2B5EF4-FFF2-40B4-BE49-F238E27FC236}">
                <a16:creationId xmlns:a16="http://schemas.microsoft.com/office/drawing/2014/main" id="{5D15522B-19F9-DB48-8D67-2313AD262202}"/>
              </a:ext>
            </a:extLst>
          </p:cNvPr>
          <p:cNvSpPr>
            <a:spLocks noGrp="1"/>
          </p:cNvSpPr>
          <p:nvPr>
            <p:ph type="title"/>
          </p:nvPr>
        </p:nvSpPr>
        <p:spPr/>
        <p:txBody>
          <a:bodyPr/>
          <a:lstStyle/>
          <a:p>
            <a:r>
              <a:rPr lang="en-US" dirty="0"/>
              <a:t>Correlation with description length and rating</a:t>
            </a:r>
          </a:p>
        </p:txBody>
      </p:sp>
    </p:spTree>
    <p:extLst>
      <p:ext uri="{BB962C8B-B14F-4D97-AF65-F5344CB8AC3E}">
        <p14:creationId xmlns:p14="http://schemas.microsoft.com/office/powerpoint/2010/main" val="416861499"/>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8875A1-B2E8-784B-A730-A9F2781FCFAA}"/>
              </a:ext>
            </a:extLst>
          </p:cNvPr>
          <p:cNvSpPr>
            <a:spLocks noGrp="1"/>
          </p:cNvSpPr>
          <p:nvPr>
            <p:ph type="title"/>
          </p:nvPr>
        </p:nvSpPr>
        <p:spPr/>
        <p:txBody>
          <a:bodyPr/>
          <a:lstStyle/>
          <a:p>
            <a:r>
              <a:rPr lang="en-US" dirty="0"/>
              <a:t>Experiment 2: Brainstorming names</a:t>
            </a:r>
          </a:p>
        </p:txBody>
      </p:sp>
      <p:sp>
        <p:nvSpPr>
          <p:cNvPr id="6" name="MTurk provides an on-demand source for human computation…">
            <a:extLst>
              <a:ext uri="{FF2B5EF4-FFF2-40B4-BE49-F238E27FC236}">
                <a16:creationId xmlns:a16="http://schemas.microsoft.com/office/drawing/2014/main" id="{FB037433-4DD6-1A43-BBF2-6CEC7A8CF669}"/>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Presented descriptions of 6 fictional companies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Asked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to list 5 names each</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Iteration had 6 tasks for each company,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are shown the names so far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Parallel had 6 independent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for each company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6572719"/>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Turk provides an on-demand source for human computation…">
            <a:extLst>
              <a:ext uri="{FF2B5EF4-FFF2-40B4-BE49-F238E27FC236}">
                <a16:creationId xmlns:a16="http://schemas.microsoft.com/office/drawing/2014/main" id="{BD8F5839-4C63-9049-8672-8EE5D901EEBB}"/>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Our company sells headphones.  There are many types and styles available. They are useful in different circumstances.  Our site helps users assess their needs, and get the pair of headphones that is right for them.</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Please suggest 5 new company names for this company.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2B75C28C-7CA1-8649-B4EB-F7E49834B754}"/>
              </a:ext>
            </a:extLst>
          </p:cNvPr>
          <p:cNvSpPr>
            <a:spLocks noGrp="1"/>
          </p:cNvSpPr>
          <p:nvPr>
            <p:ph type="title"/>
          </p:nvPr>
        </p:nvSpPr>
        <p:spPr/>
        <p:txBody>
          <a:bodyPr/>
          <a:lstStyle/>
          <a:p>
            <a:r>
              <a:rPr lang="en-US" dirty="0"/>
              <a:t>Brainstorming</a:t>
            </a:r>
          </a:p>
        </p:txBody>
      </p:sp>
    </p:spTree>
    <p:extLst>
      <p:ext uri="{BB962C8B-B14F-4D97-AF65-F5344CB8AC3E}">
        <p14:creationId xmlns:p14="http://schemas.microsoft.com/office/powerpoint/2010/main" val="1153050495"/>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3" name="Table"/>
          <p:cNvGraphicFramePr/>
          <p:nvPr/>
        </p:nvGraphicFramePr>
        <p:xfrm>
          <a:off x="1845642" y="1290339"/>
          <a:ext cx="8500715" cy="4277322"/>
        </p:xfrm>
        <a:graphic>
          <a:graphicData uri="http://schemas.openxmlformats.org/drawingml/2006/table">
            <a:tbl>
              <a:tblPr/>
              <a:tblGrid>
                <a:gridCol w="3548403">
                  <a:extLst>
                    <a:ext uri="{9D8B030D-6E8A-4147-A177-3AD203B41FA5}">
                      <a16:colId xmlns:a16="http://schemas.microsoft.com/office/drawing/2014/main" val="20000"/>
                    </a:ext>
                  </a:extLst>
                </a:gridCol>
                <a:gridCol w="633768">
                  <a:extLst>
                    <a:ext uri="{9D8B030D-6E8A-4147-A177-3AD203B41FA5}">
                      <a16:colId xmlns:a16="http://schemas.microsoft.com/office/drawing/2014/main" val="20001"/>
                    </a:ext>
                  </a:extLst>
                </a:gridCol>
                <a:gridCol w="3590319">
                  <a:extLst>
                    <a:ext uri="{9D8B030D-6E8A-4147-A177-3AD203B41FA5}">
                      <a16:colId xmlns:a16="http://schemas.microsoft.com/office/drawing/2014/main" val="20002"/>
                    </a:ext>
                  </a:extLst>
                </a:gridCol>
                <a:gridCol w="728225">
                  <a:extLst>
                    <a:ext uri="{9D8B030D-6E8A-4147-A177-3AD203B41FA5}">
                      <a16:colId xmlns:a16="http://schemas.microsoft.com/office/drawing/2014/main" val="20003"/>
                    </a:ext>
                  </a:extLst>
                </a:gridCol>
              </a:tblGrid>
              <a:tr h="475258">
                <a:tc>
                  <a:txBody>
                    <a:bodyPr/>
                    <a:lstStyle/>
                    <a:p>
                      <a:pPr algn="l" defTabSz="914400">
                        <a:tabLst>
                          <a:tab pos="914400" algn="l"/>
                        </a:tabLst>
                      </a:pPr>
                      <a:r>
                        <a:rPr sz="2500" b="1">
                          <a:latin typeface="Helvetica Neue"/>
                          <a:ea typeface="Helvetica Neue"/>
                          <a:cs typeface="Helvetica Neue"/>
                          <a:sym typeface="Helvetica Neue"/>
                        </a:rPr>
                        <a:t>Iterative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defRPr sz="3600" b="1">
                          <a:solidFill>
                            <a:srgbClr val="0096FF"/>
                          </a:solidFill>
                          <a:latin typeface="Helvetica Neue"/>
                          <a:ea typeface="Helvetica Neue"/>
                          <a:cs typeface="Helvetica Neue"/>
                          <a:sym typeface="Helvetica Neue"/>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b="1">
                          <a:latin typeface="Helvetica Neue"/>
                          <a:ea typeface="Helvetica Neue"/>
                          <a:cs typeface="Helvetica Neue"/>
                          <a:sym typeface="Helvetica Neue"/>
                        </a:rPr>
                        <a:t>Parallel</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defRPr sz="3600">
                          <a:solidFill>
                            <a:srgbClr val="0096FF"/>
                          </a:solidFill>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Easy on the Ears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dirty="0">
                          <a:latin typeface="Helvetica Neue Light"/>
                          <a:ea typeface="Helvetica Neue Light"/>
                          <a:cs typeface="Helvetica Neue Light"/>
                          <a:sym typeface="Helvetica Neue Light"/>
                        </a:rPr>
                        <a:t>music brain</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8.3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Easy Listening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Headphone House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7.4</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Music Explorer </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Headshop</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Right Choice Headphone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7.1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Talkie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6.8</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defRPr sz="3600">
                          <a:solidFill>
                            <a:srgbClr val="0096FF"/>
                          </a:solidFill>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defRPr sz="3600">
                          <a:solidFill>
                            <a:srgbClr val="0096FF"/>
                          </a:solidFill>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Least noisy hearer </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5.1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company sell</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4.3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Headphony </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4.9</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head phones r us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4.2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7"/>
                  </a:ext>
                </a:extLst>
              </a:tr>
              <a:tr h="475258">
                <a:tc>
                  <a:txBody>
                    <a:bodyPr/>
                    <a:lstStyle/>
                    <a:p>
                      <a:pPr algn="l" defTabSz="914400">
                        <a:tabLst>
                          <a:tab pos="914400" algn="l"/>
                        </a:tabLst>
                      </a:pPr>
                      <a:r>
                        <a:rPr sz="2500">
                          <a:latin typeface="Helvetica Neue Light"/>
                          <a:ea typeface="Helvetica Neue Light"/>
                          <a:cs typeface="Helvetica Neue Light"/>
                          <a:sym typeface="Helvetica Neue Light"/>
                        </a:rPr>
                        <a:t>Shop Headphone </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solidFill>
                            <a:srgbClr val="0096FF"/>
                          </a:solidFill>
                          <a:latin typeface="Helvetica Neue Light"/>
                          <a:ea typeface="Helvetica Neue Light"/>
                          <a:cs typeface="Helvetica Neue Light"/>
                          <a:sym typeface="Helvetica Neue Light"/>
                        </a:rPr>
                        <a:t>4.8</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a:latin typeface="Helvetica Neue Light"/>
                          <a:ea typeface="Helvetica Neue Light"/>
                          <a:cs typeface="Helvetica Neue Light"/>
                          <a:sym typeface="Helvetica Neue Light"/>
                        </a:rPr>
                        <a:t>different circumstances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914400">
                        <a:tabLst>
                          <a:tab pos="914400" algn="l"/>
                        </a:tabLst>
                      </a:pPr>
                      <a:r>
                        <a:rPr sz="2500" dirty="0">
                          <a:solidFill>
                            <a:srgbClr val="0096FF"/>
                          </a:solidFill>
                          <a:latin typeface="Helvetica Neue Light"/>
                          <a:ea typeface="Helvetica Neue Light"/>
                          <a:cs typeface="Helvetica Neue Light"/>
                          <a:sym typeface="Helvetica Neue Light"/>
                        </a:rPr>
                        <a:t>3.7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8"/>
                  </a:ext>
                </a:extLst>
              </a:tr>
            </a:tbl>
          </a:graphicData>
        </a:graphic>
      </p:graphicFrame>
      <p:sp>
        <p:nvSpPr>
          <p:cNvPr id="3" name="Title 2">
            <a:extLst>
              <a:ext uri="{FF2B5EF4-FFF2-40B4-BE49-F238E27FC236}">
                <a16:creationId xmlns:a16="http://schemas.microsoft.com/office/drawing/2014/main" id="{10DA8655-88F5-4A43-80FE-780CF7913272}"/>
              </a:ext>
            </a:extLst>
          </p:cNvPr>
          <p:cNvSpPr>
            <a:spLocks noGrp="1"/>
          </p:cNvSpPr>
          <p:nvPr>
            <p:ph type="title"/>
          </p:nvPr>
        </p:nvSpPr>
        <p:spPr/>
        <p:txBody>
          <a:bodyPr/>
          <a:lstStyle/>
          <a:p>
            <a:r>
              <a:rPr lang="en-US" dirty="0"/>
              <a:t>Example names</a:t>
            </a:r>
          </a:p>
        </p:txBody>
      </p:sp>
    </p:spTree>
    <p:extLst>
      <p:ext uri="{BB962C8B-B14F-4D97-AF65-F5344CB8AC3E}">
        <p14:creationId xmlns:p14="http://schemas.microsoft.com/office/powerpoint/2010/main" val="4196961299"/>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EDDF11F-6B2B-1B45-A718-E649E9D208C8}"/>
              </a:ext>
            </a:extLst>
          </p:cNvPr>
          <p:cNvGrpSpPr/>
          <p:nvPr/>
        </p:nvGrpSpPr>
        <p:grpSpPr>
          <a:xfrm>
            <a:off x="2157989" y="1038698"/>
            <a:ext cx="7876021" cy="5313165"/>
            <a:chOff x="1915848" y="1564215"/>
            <a:chExt cx="7876021" cy="5313165"/>
          </a:xfrm>
        </p:grpSpPr>
        <p:pic>
          <p:nvPicPr>
            <p:cNvPr id="307" name="droppedImage.pdf" descr="droppedImage.pdf"/>
            <p:cNvPicPr>
              <a:picLocks noChangeAspect="1"/>
            </p:cNvPicPr>
            <p:nvPr/>
          </p:nvPicPr>
          <p:blipFill>
            <a:blip r:embed="rId3"/>
            <a:stretch>
              <a:fillRect/>
            </a:stretch>
          </p:blipFill>
          <p:spPr>
            <a:xfrm>
              <a:off x="1915848" y="1564215"/>
              <a:ext cx="7217304" cy="5313165"/>
            </a:xfrm>
            <a:prstGeom prst="rect">
              <a:avLst/>
            </a:prstGeom>
            <a:ln w="12700">
              <a:miter lim="400000"/>
            </a:ln>
          </p:spPr>
        </p:pic>
        <p:sp>
          <p:nvSpPr>
            <p:cNvPr id="309" name="Avg parallel"/>
            <p:cNvSpPr txBox="1"/>
            <p:nvPr/>
          </p:nvSpPr>
          <p:spPr>
            <a:xfrm>
              <a:off x="8810620" y="3666116"/>
              <a:ext cx="913648"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a:solidFill>
                    <a:srgbClr val="C0504D"/>
                  </a:solidFill>
                </a:defRPr>
              </a:lvl1pPr>
            </a:lstStyle>
            <a:p>
              <a:r>
                <a:rPr sz="1266"/>
                <a:t>Avg parallel</a:t>
              </a:r>
            </a:p>
          </p:txBody>
        </p:sp>
        <p:sp>
          <p:nvSpPr>
            <p:cNvPr id="310" name="Square"/>
            <p:cNvSpPr/>
            <p:nvPr/>
          </p:nvSpPr>
          <p:spPr>
            <a:xfrm rot="54926">
              <a:off x="8734942" y="2763957"/>
              <a:ext cx="357188" cy="357188"/>
            </a:xfrm>
            <a:prstGeom prst="rect">
              <a:avLst/>
            </a:prstGeom>
            <a:solidFill>
              <a:srgbClr val="5081BD"/>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11" name="Iterative"/>
            <p:cNvSpPr txBox="1"/>
            <p:nvPr/>
          </p:nvSpPr>
          <p:spPr>
            <a:xfrm>
              <a:off x="9141690" y="2808866"/>
              <a:ext cx="650179"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Iterative</a:t>
              </a:r>
            </a:p>
          </p:txBody>
        </p:sp>
      </p:grpSp>
      <p:sp>
        <p:nvSpPr>
          <p:cNvPr id="3" name="Title 2">
            <a:extLst>
              <a:ext uri="{FF2B5EF4-FFF2-40B4-BE49-F238E27FC236}">
                <a16:creationId xmlns:a16="http://schemas.microsoft.com/office/drawing/2014/main" id="{0E7635DC-1E2A-1548-9F84-C4083AC882C7}"/>
              </a:ext>
            </a:extLst>
          </p:cNvPr>
          <p:cNvSpPr>
            <a:spLocks noGrp="1"/>
          </p:cNvSpPr>
          <p:nvPr>
            <p:ph type="title"/>
          </p:nvPr>
        </p:nvSpPr>
        <p:spPr/>
        <p:txBody>
          <a:bodyPr/>
          <a:lstStyle/>
          <a:p>
            <a:r>
              <a:rPr lang="en-US" dirty="0"/>
              <a:t>Iterative improvements</a:t>
            </a:r>
          </a:p>
        </p:txBody>
      </p:sp>
    </p:spTree>
    <p:extLst>
      <p:ext uri="{BB962C8B-B14F-4D97-AF65-F5344CB8AC3E}">
        <p14:creationId xmlns:p14="http://schemas.microsoft.com/office/powerpoint/2010/main" val="4259085437"/>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D426E-6AC0-0648-8BEF-EA360CC0ADE9}"/>
              </a:ext>
            </a:extLst>
          </p:cNvPr>
          <p:cNvSpPr>
            <a:spLocks noGrp="1"/>
          </p:cNvSpPr>
          <p:nvPr>
            <p:ph type="title"/>
          </p:nvPr>
        </p:nvSpPr>
        <p:spPr/>
        <p:txBody>
          <a:bodyPr/>
          <a:lstStyle/>
          <a:p>
            <a:r>
              <a:rPr lang="en-US" dirty="0"/>
              <a:t>Getting the best name</a:t>
            </a:r>
          </a:p>
        </p:txBody>
      </p:sp>
      <p:sp>
        <p:nvSpPr>
          <p:cNvPr id="6" name="MTurk provides an on-demand source for human computation…">
            <a:extLst>
              <a:ext uri="{FF2B5EF4-FFF2-40B4-BE49-F238E27FC236}">
                <a16:creationId xmlns:a16="http://schemas.microsoft.com/office/drawing/2014/main" id="{7C414452-8162-4044-AB30-EAF8DF66A0BE}"/>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Iteration seems to increase the average rating of new names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Not clear that iteration is the right choice for generating the best rated names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Iterative process has a lower variance: 0.68 compared with 0.9 for the parallel process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Showing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suggestions may cause them to riff on the best ideas they see, but makes them unlikely to think too far afield from those ideas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017825"/>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D860E-A613-A24D-9E99-B3A5EF88CA88}"/>
              </a:ext>
            </a:extLst>
          </p:cNvPr>
          <p:cNvSpPr>
            <a:spLocks noGrp="1"/>
          </p:cNvSpPr>
          <p:nvPr>
            <p:ph type="title"/>
          </p:nvPr>
        </p:nvSpPr>
        <p:spPr/>
        <p:txBody>
          <a:bodyPr/>
          <a:lstStyle/>
          <a:p>
            <a:r>
              <a:rPr lang="en-US" dirty="0"/>
              <a:t>Experiment 3: Blurry text recognition</a:t>
            </a:r>
          </a:p>
        </p:txBody>
      </p:sp>
      <p:sp>
        <p:nvSpPr>
          <p:cNvPr id="6" name="MTurk provides an on-demand source for human computation…">
            <a:extLst>
              <a:ext uri="{FF2B5EF4-FFF2-40B4-BE49-F238E27FC236}">
                <a16:creationId xmlns:a16="http://schemas.microsoft.com/office/drawing/2014/main" id="{0B49DA12-40AE-884A-A02C-934526752739}"/>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Human OCR, inspired by reCAPTCHA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“We considered other puzzle possibilities, but were concerned that they might be too fun”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16 creation task in both iterative and parallel processing</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231696"/>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droppedImage.pdf" descr="droppedImage.pdf"/>
          <p:cNvPicPr>
            <a:picLocks noChangeAspect="1"/>
          </p:cNvPicPr>
          <p:nvPr/>
        </p:nvPicPr>
        <p:blipFill rotWithShape="1">
          <a:blip r:embed="rId3"/>
          <a:srcRect r="4163"/>
          <a:stretch/>
        </p:blipFill>
        <p:spPr>
          <a:xfrm>
            <a:off x="2206397" y="2217729"/>
            <a:ext cx="7779205" cy="2422542"/>
          </a:xfrm>
          <a:prstGeom prst="rect">
            <a:avLst/>
          </a:prstGeom>
          <a:ln w="12700">
            <a:miter lim="400000"/>
          </a:ln>
        </p:spPr>
      </p:pic>
      <p:sp>
        <p:nvSpPr>
          <p:cNvPr id="3" name="Title 2">
            <a:extLst>
              <a:ext uri="{FF2B5EF4-FFF2-40B4-BE49-F238E27FC236}">
                <a16:creationId xmlns:a16="http://schemas.microsoft.com/office/drawing/2014/main" id="{307E583B-828C-564B-BE17-9A042B76168F}"/>
              </a:ext>
            </a:extLst>
          </p:cNvPr>
          <p:cNvSpPr>
            <a:spLocks noGrp="1"/>
          </p:cNvSpPr>
          <p:nvPr>
            <p:ph type="title"/>
          </p:nvPr>
        </p:nvSpPr>
        <p:spPr/>
        <p:txBody>
          <a:bodyPr/>
          <a:lstStyle/>
          <a:p>
            <a:r>
              <a:rPr lang="en-US" dirty="0"/>
              <a:t>Blurry text transcription</a:t>
            </a:r>
          </a:p>
        </p:txBody>
      </p:sp>
    </p:spTree>
    <p:extLst>
      <p:ext uri="{BB962C8B-B14F-4D97-AF65-F5344CB8AC3E}">
        <p14:creationId xmlns:p14="http://schemas.microsoft.com/office/powerpoint/2010/main" val="74767727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925151-95B9-F947-BE14-7CE30C328C41}"/>
              </a:ext>
            </a:extLst>
          </p:cNvPr>
          <p:cNvSpPr>
            <a:spLocks noGrp="1"/>
          </p:cNvSpPr>
          <p:nvPr>
            <p:ph type="title"/>
          </p:nvPr>
        </p:nvSpPr>
        <p:spPr/>
        <p:txBody>
          <a:bodyPr/>
          <a:lstStyle/>
          <a:p>
            <a:r>
              <a:rPr lang="en-US" dirty="0"/>
              <a:t>Choosing the best result</a:t>
            </a:r>
          </a:p>
        </p:txBody>
      </p:sp>
      <p:sp>
        <p:nvSpPr>
          <p:cNvPr id="6" name="MTurk provides an on-demand source for human computation…">
            <a:extLst>
              <a:ext uri="{FF2B5EF4-FFF2-40B4-BE49-F238E27FC236}">
                <a16:creationId xmlns:a16="http://schemas.microsoft.com/office/drawing/2014/main" id="{637C8362-F870-5542-94EE-A438D191855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If a particular word is guessed a plurality of times, then choose it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Otherwise pick at random from the words that tied for best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26584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droppedImage.pdf" descr="droppedImage.pdf"/>
          <p:cNvPicPr>
            <a:picLocks noChangeAspect="1"/>
          </p:cNvPicPr>
          <p:nvPr/>
        </p:nvPicPr>
        <p:blipFill>
          <a:blip r:embed="rId2"/>
          <a:stretch>
            <a:fillRect/>
          </a:stretch>
        </p:blipFill>
        <p:spPr>
          <a:xfrm>
            <a:off x="2604491" y="0"/>
            <a:ext cx="6983017" cy="6416807"/>
          </a:xfrm>
          <a:prstGeom prst="rect">
            <a:avLst/>
          </a:prstGeom>
          <a:ln w="12700">
            <a:miter lim="400000"/>
          </a:ln>
        </p:spPr>
      </p:pic>
      <p:sp>
        <p:nvSpPr>
          <p:cNvPr id="333" name="Rectangle"/>
          <p:cNvSpPr/>
          <p:nvPr/>
        </p:nvSpPr>
        <p:spPr>
          <a:xfrm>
            <a:off x="2327671" y="3429000"/>
            <a:ext cx="7536656" cy="1000125"/>
          </a:xfrm>
          <a:prstGeom prst="rect">
            <a:avLst/>
          </a:prstGeom>
          <a:solidFill>
            <a:srgbClr val="F7FBF9"/>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34" name="Rectangle"/>
          <p:cNvSpPr/>
          <p:nvPr/>
        </p:nvSpPr>
        <p:spPr>
          <a:xfrm>
            <a:off x="2327671" y="4429125"/>
            <a:ext cx="7536656" cy="868089"/>
          </a:xfrm>
          <a:prstGeom prst="rect">
            <a:avLst/>
          </a:prstGeom>
          <a:solidFill>
            <a:srgbClr val="F7FBF9"/>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35" name="Rectangle"/>
          <p:cNvSpPr/>
          <p:nvPr/>
        </p:nvSpPr>
        <p:spPr>
          <a:xfrm>
            <a:off x="2327671" y="5297213"/>
            <a:ext cx="7536656" cy="1119593"/>
          </a:xfrm>
          <a:prstGeom prst="rect">
            <a:avLst/>
          </a:prstGeom>
          <a:solidFill>
            <a:srgbClr val="F7FBF9"/>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Tree>
    <p:extLst>
      <p:ext uri="{BB962C8B-B14F-4D97-AF65-F5344CB8AC3E}">
        <p14:creationId xmlns:p14="http://schemas.microsoft.com/office/powerpoint/2010/main" val="179635814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xit" fill="hold" grpId="0" nodeType="clickEffect">
                                  <p:stCondLst>
                                    <p:cond delay="0"/>
                                  </p:stCondLst>
                                  <p:iterate>
                                    <p:tmAbs val="0"/>
                                  </p:iterate>
                                  <p:childTnLst>
                                    <p:animEffect transition="out" filter="fade">
                                      <p:cBhvr>
                                        <p:cTn id="6" dur="1500" fill="hold"/>
                                        <p:tgtEl>
                                          <p:spTgt spid="333"/>
                                        </p:tgtEl>
                                      </p:cBhvr>
                                    </p:animEffect>
                                    <p:set>
                                      <p:cBhvr>
                                        <p:cTn id="7" fill="hold">
                                          <p:stCondLst>
                                            <p:cond delay="1499"/>
                                          </p:stCondLst>
                                        </p:cTn>
                                        <p:tgtEl>
                                          <p:spTgt spid="33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fill="hold" grpId="0" nodeType="clickEffect">
                                  <p:stCondLst>
                                    <p:cond delay="0"/>
                                  </p:stCondLst>
                                  <p:iterate>
                                    <p:tmAbs val="0"/>
                                  </p:iterate>
                                  <p:childTnLst>
                                    <p:animEffect transition="out" filter="fade">
                                      <p:cBhvr>
                                        <p:cTn id="11" dur="1500" fill="hold"/>
                                        <p:tgtEl>
                                          <p:spTgt spid="334"/>
                                        </p:tgtEl>
                                      </p:cBhvr>
                                    </p:animEffect>
                                    <p:set>
                                      <p:cBhvr>
                                        <p:cTn id="12" fill="hold">
                                          <p:stCondLst>
                                            <p:cond delay="1499"/>
                                          </p:stCondLst>
                                        </p:cTn>
                                        <p:tgtEl>
                                          <p:spTgt spid="33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fill="hold" grpId="0" nodeType="clickEffect">
                                  <p:stCondLst>
                                    <p:cond delay="0"/>
                                  </p:stCondLst>
                                  <p:iterate>
                                    <p:tmAbs val="0"/>
                                  </p:iterate>
                                  <p:childTnLst>
                                    <p:animEffect transition="out" filter="fade">
                                      <p:cBhvr>
                                        <p:cTn id="16" dur="1500" fill="hold"/>
                                        <p:tgtEl>
                                          <p:spTgt spid="335"/>
                                        </p:tgtEl>
                                      </p:cBhvr>
                                    </p:animEffect>
                                    <p:set>
                                      <p:cBhvr>
                                        <p:cTn id="17" fill="hold">
                                          <p:stCondLst>
                                            <p:cond delay="1499"/>
                                          </p:stCondLst>
                                        </p:cTn>
                                        <p:tgtEl>
                                          <p:spTgt spid="3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animBg="1" advAuto="0"/>
      <p:bldP spid="334" grpId="0" animBg="1" advAuto="0"/>
      <p:bldP spid="335"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68"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69"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70"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71"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72"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73"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74"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75"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76"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4072467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droppedImage.pdf" descr="droppedImage.pdf">
            <a:extLst>
              <a:ext uri="{FF2B5EF4-FFF2-40B4-BE49-F238E27FC236}">
                <a16:creationId xmlns:a16="http://schemas.microsoft.com/office/drawing/2014/main" id="{76D32986-15DE-4040-908F-B26E314576F8}"/>
              </a:ext>
            </a:extLst>
          </p:cNvPr>
          <p:cNvPicPr>
            <a:picLocks noChangeAspect="1"/>
          </p:cNvPicPr>
          <p:nvPr/>
        </p:nvPicPr>
        <p:blipFill>
          <a:blip r:embed="rId2"/>
          <a:stretch>
            <a:fillRect/>
          </a:stretch>
        </p:blipFill>
        <p:spPr>
          <a:xfrm>
            <a:off x="2604491" y="0"/>
            <a:ext cx="6983017" cy="6416807"/>
          </a:xfrm>
          <a:prstGeom prst="rect">
            <a:avLst/>
          </a:prstGeom>
          <a:ln w="12700">
            <a:miter lim="400000"/>
          </a:ln>
        </p:spPr>
      </p:pic>
      <p:sp>
        <p:nvSpPr>
          <p:cNvPr id="339" name="Rectangle"/>
          <p:cNvSpPr/>
          <p:nvPr/>
        </p:nvSpPr>
        <p:spPr>
          <a:xfrm>
            <a:off x="2604490" y="3439904"/>
            <a:ext cx="6983017" cy="1000125"/>
          </a:xfrm>
          <a:prstGeom prst="rect">
            <a:avLst/>
          </a:prstGeom>
          <a:solidFill>
            <a:srgbClr val="FFFFFF"/>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40" name="Rectangle"/>
          <p:cNvSpPr/>
          <p:nvPr/>
        </p:nvSpPr>
        <p:spPr>
          <a:xfrm>
            <a:off x="2604489" y="4395380"/>
            <a:ext cx="6983017" cy="1000125"/>
          </a:xfrm>
          <a:prstGeom prst="rect">
            <a:avLst/>
          </a:prstGeom>
          <a:solidFill>
            <a:srgbClr val="FFFFFF"/>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41" name="Rectangle"/>
          <p:cNvSpPr/>
          <p:nvPr/>
        </p:nvSpPr>
        <p:spPr>
          <a:xfrm>
            <a:off x="2604489" y="5377646"/>
            <a:ext cx="6983017" cy="1044773"/>
          </a:xfrm>
          <a:prstGeom prst="rect">
            <a:avLst/>
          </a:prstGeom>
          <a:solidFill>
            <a:srgbClr val="FFFFFF"/>
          </a:solid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pic>
        <p:nvPicPr>
          <p:cNvPr id="342" name="droppedImage.pdf" descr="droppedImage.pdf"/>
          <p:cNvPicPr>
            <a:picLocks noChangeAspect="1"/>
          </p:cNvPicPr>
          <p:nvPr/>
        </p:nvPicPr>
        <p:blipFill>
          <a:blip r:embed="rId3"/>
          <a:stretch>
            <a:fillRect/>
          </a:stretch>
        </p:blipFill>
        <p:spPr>
          <a:xfrm>
            <a:off x="2658895" y="3425616"/>
            <a:ext cx="6852968" cy="3080742"/>
          </a:xfrm>
          <a:prstGeom prst="rect">
            <a:avLst/>
          </a:prstGeom>
          <a:ln w="12700">
            <a:miter lim="400000"/>
          </a:ln>
        </p:spPr>
      </p:pic>
    </p:spTree>
    <p:extLst>
      <p:ext uri="{BB962C8B-B14F-4D97-AF65-F5344CB8AC3E}">
        <p14:creationId xmlns:p14="http://schemas.microsoft.com/office/powerpoint/2010/main" val="92019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72E59DC-C547-A74F-8A91-27E3ED8FD49E}"/>
              </a:ext>
            </a:extLst>
          </p:cNvPr>
          <p:cNvGrpSpPr/>
          <p:nvPr/>
        </p:nvGrpSpPr>
        <p:grpSpPr>
          <a:xfrm>
            <a:off x="2261193" y="1028699"/>
            <a:ext cx="7669614" cy="5305291"/>
            <a:chOff x="1762354" y="1250156"/>
            <a:chExt cx="8047053" cy="5625703"/>
          </a:xfrm>
        </p:grpSpPr>
        <p:pic>
          <p:nvPicPr>
            <p:cNvPr id="344" name="droppedImage.pdf" descr="droppedImage.pdf"/>
            <p:cNvPicPr>
              <a:picLocks noChangeAspect="1"/>
            </p:cNvPicPr>
            <p:nvPr/>
          </p:nvPicPr>
          <p:blipFill>
            <a:blip r:embed="rId3"/>
            <a:stretch>
              <a:fillRect/>
            </a:stretch>
          </p:blipFill>
          <p:spPr>
            <a:xfrm>
              <a:off x="1762354" y="1250156"/>
              <a:ext cx="7212441" cy="5625703"/>
            </a:xfrm>
            <a:prstGeom prst="rect">
              <a:avLst/>
            </a:prstGeom>
            <a:ln w="12700">
              <a:miter lim="400000"/>
            </a:ln>
          </p:spPr>
        </p:pic>
        <p:grpSp>
          <p:nvGrpSpPr>
            <p:cNvPr id="350" name="Group"/>
            <p:cNvGrpSpPr/>
            <p:nvPr/>
          </p:nvGrpSpPr>
          <p:grpSpPr>
            <a:xfrm>
              <a:off x="8733088" y="2763957"/>
              <a:ext cx="1076319" cy="837538"/>
              <a:chOff x="4025" y="108261"/>
              <a:chExt cx="1530765" cy="1191165"/>
            </a:xfrm>
          </p:grpSpPr>
          <p:sp>
            <p:nvSpPr>
              <p:cNvPr id="346" name="Iterative"/>
              <p:cNvSpPr txBox="1"/>
              <p:nvPr/>
            </p:nvSpPr>
            <p:spPr>
              <a:xfrm>
                <a:off x="585148" y="172132"/>
                <a:ext cx="92469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a:t>Iterative</a:t>
                </a:r>
              </a:p>
            </p:txBody>
          </p:sp>
          <p:sp>
            <p:nvSpPr>
              <p:cNvPr id="347" name="Parallel"/>
              <p:cNvSpPr txBox="1"/>
              <p:nvPr/>
            </p:nvSpPr>
            <p:spPr>
              <a:xfrm>
                <a:off x="701011" y="857931"/>
                <a:ext cx="833779" cy="3796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r>
                  <a:rPr sz="1266"/>
                  <a:t>Parallel</a:t>
                </a:r>
              </a:p>
            </p:txBody>
          </p:sp>
          <p:sp>
            <p:nvSpPr>
              <p:cNvPr id="348" name="Square"/>
              <p:cNvSpPr/>
              <p:nvPr/>
            </p:nvSpPr>
            <p:spPr>
              <a:xfrm rot="54926">
                <a:off x="6661" y="108261"/>
                <a:ext cx="508001" cy="508001"/>
              </a:xfrm>
              <a:prstGeom prst="rect">
                <a:avLst/>
              </a:prstGeom>
              <a:solidFill>
                <a:srgbClr val="5081BD"/>
              </a:solid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49" name="Square"/>
              <p:cNvSpPr/>
              <p:nvPr/>
            </p:nvSpPr>
            <p:spPr>
              <a:xfrm rot="54926">
                <a:off x="4025" y="791425"/>
                <a:ext cx="508001" cy="508001"/>
              </a:xfrm>
              <a:prstGeom prst="rect">
                <a:avLst/>
              </a:prstGeom>
              <a:solidFill>
                <a:srgbClr val="C0504D"/>
              </a:solidFill>
              <a:ln w="254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grpSp>
      <p:sp>
        <p:nvSpPr>
          <p:cNvPr id="3" name="Title 2">
            <a:extLst>
              <a:ext uri="{FF2B5EF4-FFF2-40B4-BE49-F238E27FC236}">
                <a16:creationId xmlns:a16="http://schemas.microsoft.com/office/drawing/2014/main" id="{D8844FFB-5E89-3D47-AB37-F78CB85FA235}"/>
              </a:ext>
            </a:extLst>
          </p:cNvPr>
          <p:cNvSpPr>
            <a:spLocks noGrp="1"/>
          </p:cNvSpPr>
          <p:nvPr>
            <p:ph type="title"/>
          </p:nvPr>
        </p:nvSpPr>
        <p:spPr/>
        <p:txBody>
          <a:bodyPr/>
          <a:lstStyle/>
          <a:p>
            <a:r>
              <a:rPr lang="en-US" dirty="0"/>
              <a:t>Accuracy after several iterations</a:t>
            </a:r>
          </a:p>
        </p:txBody>
      </p:sp>
    </p:spTree>
    <p:extLst>
      <p:ext uri="{BB962C8B-B14F-4D97-AF65-F5344CB8AC3E}">
        <p14:creationId xmlns:p14="http://schemas.microsoft.com/office/powerpoint/2010/main" val="2935442691"/>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3B2786-A27E-6842-B304-50A970E30783}"/>
              </a:ext>
            </a:extLst>
          </p:cNvPr>
          <p:cNvSpPr>
            <a:spLocks noGrp="1"/>
          </p:cNvSpPr>
          <p:nvPr>
            <p:ph type="title"/>
          </p:nvPr>
        </p:nvSpPr>
        <p:spPr/>
        <p:txBody>
          <a:bodyPr/>
          <a:lstStyle/>
          <a:p>
            <a:r>
              <a:rPr lang="en-US" dirty="0"/>
              <a:t>Sometimes poor initial guesses cause problems</a:t>
            </a:r>
          </a:p>
        </p:txBody>
      </p:sp>
      <p:sp>
        <p:nvSpPr>
          <p:cNvPr id="6" name="MTurk provides an on-demand source for human computation…">
            <a:extLst>
              <a:ext uri="{FF2B5EF4-FFF2-40B4-BE49-F238E27FC236}">
                <a16:creationId xmlns:a16="http://schemas.microsoft.com/office/drawing/2014/main" id="{B21D8DB7-E313-DD47-9B55-FB8A66EFC22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8th iteration</a:t>
            </a:r>
            <a:r>
              <a:rPr lang="en-US" sz="2400" dirty="0">
                <a:latin typeface="Arial" panose="020B0604020202020204" pitchFamily="34" charset="0"/>
                <a:cs typeface="Arial" panose="020B0604020202020204" pitchFamily="34" charset="0"/>
              </a:rPr>
              <a:t>: “Please do </a:t>
            </a:r>
            <a:r>
              <a:rPr lang="en-US" sz="2400" strike="sngStrike" dirty="0">
                <a:solidFill>
                  <a:srgbClr val="FF0000"/>
                </a:solidFill>
                <a:latin typeface="Arial" panose="020B0604020202020204" pitchFamily="34" charset="0"/>
                <a:cs typeface="Arial" panose="020B0604020202020204" pitchFamily="34" charset="0"/>
              </a:rPr>
              <a:t>ask</a:t>
            </a:r>
            <a:r>
              <a:rPr lang="en-US" sz="2400" dirty="0">
                <a:latin typeface="Arial" panose="020B0604020202020204" pitchFamily="34" charset="0"/>
                <a:cs typeface="Arial" panose="020B0604020202020204" pitchFamily="34" charset="0"/>
              </a:rPr>
              <a:t> *anything </a:t>
            </a:r>
            <a:r>
              <a:rPr lang="en-US" sz="2400" strike="sngStrike" dirty="0">
                <a:solidFill>
                  <a:srgbClr val="FF0000"/>
                </a:solidFill>
                <a:latin typeface="Arial" panose="020B0604020202020204" pitchFamily="34" charset="0"/>
                <a:cs typeface="Arial" panose="020B0604020202020204" pitchFamily="34" charset="0"/>
              </a:rPr>
              <a:t>you need *me</a:t>
            </a:r>
            <a:r>
              <a:rPr lang="en-US" sz="2400" dirty="0">
                <a:latin typeface="Arial" panose="020B0604020202020204" pitchFamily="34" charset="0"/>
                <a:cs typeface="Arial" panose="020B0604020202020204" pitchFamily="34" charset="0"/>
              </a:rPr>
              <a:t>. Everything is </a:t>
            </a:r>
            <a:r>
              <a:rPr lang="en-US" sz="2400" strike="sngStrike" dirty="0">
                <a:solidFill>
                  <a:srgbClr val="FF0000"/>
                </a:solidFill>
                <a:latin typeface="Arial" panose="020B0604020202020204" pitchFamily="34" charset="0"/>
                <a:cs typeface="Arial" panose="020B0604020202020204" pitchFamily="34" charset="0"/>
              </a:rPr>
              <a:t>going fine, there </a:t>
            </a:r>
            <a:r>
              <a:rPr lang="en-US" sz="2400" dirty="0">
                <a:latin typeface="Arial" panose="020B0604020202020204" pitchFamily="34" charset="0"/>
                <a:cs typeface="Arial" panose="020B0604020202020204" pitchFamily="34" charset="0"/>
              </a:rPr>
              <a:t>* * , </a:t>
            </a:r>
            <a:r>
              <a:rPr lang="en-US" sz="2400" strike="sngStrike" dirty="0">
                <a:solidFill>
                  <a:schemeClr val="accent4">
                    <a:lumMod val="50000"/>
                  </a:schemeClr>
                </a:solidFill>
                <a:latin typeface="Arial" panose="020B0604020202020204" pitchFamily="34" charset="0"/>
                <a:cs typeface="Arial" panose="020B0604020202020204" pitchFamily="34" charset="0"/>
              </a:rPr>
              <a:t>show me then </a:t>
            </a:r>
            <a:r>
              <a:rPr lang="en-US" sz="2400" dirty="0">
                <a:latin typeface="Arial" panose="020B0604020202020204" pitchFamily="34" charset="0"/>
                <a:cs typeface="Arial" panose="020B0604020202020204" pitchFamily="34" charset="0"/>
              </a:rPr>
              <a:t>* * anything you </a:t>
            </a:r>
            <a:r>
              <a:rPr lang="en-US" sz="2400" strike="sngStrike" dirty="0">
                <a:solidFill>
                  <a:srgbClr val="FF0000"/>
                </a:solidFill>
                <a:latin typeface="Arial" panose="020B0604020202020204" pitchFamily="34" charset="0"/>
                <a:cs typeface="Arial" panose="020B0604020202020204" pitchFamily="34" charset="0"/>
              </a:rPr>
              <a:t>desire</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16th iteration</a:t>
            </a:r>
            <a:r>
              <a:rPr lang="en-US" sz="2400" dirty="0">
                <a:latin typeface="Arial" panose="020B0604020202020204" pitchFamily="34" charset="0"/>
                <a:cs typeface="Arial" panose="020B0604020202020204" pitchFamily="34" charset="0"/>
              </a:rPr>
              <a:t>: “Please do </a:t>
            </a:r>
            <a:r>
              <a:rPr lang="en-US" sz="2400" strike="sngStrike" dirty="0">
                <a:solidFill>
                  <a:srgbClr val="FF0000"/>
                </a:solidFill>
                <a:latin typeface="Arial" panose="020B0604020202020204" pitchFamily="34" charset="0"/>
                <a:cs typeface="Arial" panose="020B0604020202020204" pitchFamily="34" charset="0"/>
              </a:rPr>
              <a:t>ask *about</a:t>
            </a:r>
            <a:r>
              <a:rPr lang="en-US" sz="2400" dirty="0">
                <a:latin typeface="Arial" panose="020B0604020202020204" pitchFamily="34" charset="0"/>
                <a:cs typeface="Arial" panose="020B0604020202020204" pitchFamily="34" charset="0"/>
              </a:rPr>
              <a:t> anything </a:t>
            </a:r>
            <a:r>
              <a:rPr lang="en-US" sz="2400" strike="sngStrike" dirty="0">
                <a:solidFill>
                  <a:srgbClr val="FF0000"/>
                </a:solidFill>
                <a:latin typeface="Arial" panose="020B0604020202020204" pitchFamily="34" charset="0"/>
                <a:cs typeface="Arial" panose="020B0604020202020204" pitchFamily="34" charset="0"/>
              </a:rPr>
              <a:t>you need *me</a:t>
            </a:r>
            <a:r>
              <a:rPr lang="en-US" sz="2400" dirty="0">
                <a:latin typeface="Arial" panose="020B0604020202020204" pitchFamily="34" charset="0"/>
                <a:cs typeface="Arial" panose="020B0604020202020204" pitchFamily="34" charset="0"/>
              </a:rPr>
              <a:t>. Everything is going fine, there *were * , show me then </a:t>
            </a:r>
            <a:r>
              <a:rPr lang="en-US" sz="2400" strike="sngStrike" dirty="0">
                <a:solidFill>
                  <a:srgbClr val="FF0000"/>
                </a:solidFill>
                <a:latin typeface="Arial" panose="020B0604020202020204" pitchFamily="34" charset="0"/>
                <a:cs typeface="Arial" panose="020B0604020202020204" pitchFamily="34" charset="0"/>
              </a:rPr>
              <a:t>*bring </a:t>
            </a:r>
            <a:r>
              <a:rPr lang="en-US" sz="2400" dirty="0">
                <a:latin typeface="Arial" panose="020B0604020202020204" pitchFamily="34" charset="0"/>
                <a:cs typeface="Arial" panose="020B0604020202020204" pitchFamily="34" charset="0"/>
              </a:rPr>
              <a:t>* anything you </a:t>
            </a:r>
            <a:r>
              <a:rPr lang="en-US" sz="2400" strike="sngStrike" dirty="0">
                <a:solidFill>
                  <a:srgbClr val="FF0000"/>
                </a:solidFill>
                <a:latin typeface="Arial" panose="020B0604020202020204" pitchFamily="34" charset="0"/>
                <a:cs typeface="Arial" panose="020B0604020202020204" pitchFamily="34" charset="0"/>
              </a:rPr>
              <a:t>desire</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Several of the workers doing the task in the parallel condition got it 100% correct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3201888"/>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3A773-723B-8C49-A2F8-84EACB20BB56}"/>
              </a:ext>
            </a:extLst>
          </p:cNvPr>
          <p:cNvSpPr>
            <a:spLocks noGrp="1"/>
          </p:cNvSpPr>
          <p:nvPr>
            <p:ph type="title"/>
          </p:nvPr>
        </p:nvSpPr>
        <p:spPr/>
        <p:txBody>
          <a:bodyPr/>
          <a:lstStyle/>
          <a:p>
            <a:r>
              <a:rPr lang="en-US" dirty="0"/>
              <a:t>Discussion</a:t>
            </a:r>
          </a:p>
        </p:txBody>
      </p:sp>
      <p:sp>
        <p:nvSpPr>
          <p:cNvPr id="6" name="MTurk provides an on-demand source for human computation…">
            <a:extLst>
              <a:ext uri="{FF2B5EF4-FFF2-40B4-BE49-F238E27FC236}">
                <a16:creationId xmlns:a16="http://schemas.microsoft.com/office/drawing/2014/main" id="{B504806E-0EB8-7547-AC2B-20B6DF033E46}"/>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do these results tell us about iterative versus parallel processing in human computation?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Are the experiments well formulated?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Is James </a:t>
            </a:r>
            <a:r>
              <a:rPr lang="en-US" sz="2400" dirty="0" err="1">
                <a:latin typeface="Arial" panose="020B0604020202020204" pitchFamily="34" charset="0"/>
                <a:cs typeface="Arial" panose="020B0604020202020204" pitchFamily="34" charset="0"/>
              </a:rPr>
              <a:t>Surowiecki</a:t>
            </a:r>
            <a:r>
              <a:rPr lang="en-US" sz="2400" dirty="0">
                <a:latin typeface="Arial" panose="020B0604020202020204" pitchFamily="34" charset="0"/>
                <a:cs typeface="Arial" panose="020B0604020202020204" pitchFamily="34" charset="0"/>
              </a:rPr>
              <a:t> right?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6039989"/>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262DAA-407C-8740-B44E-7A15C34F9938}"/>
              </a:ext>
            </a:extLst>
          </p:cNvPr>
          <p:cNvSpPr>
            <a:spLocks noGrp="1"/>
          </p:cNvSpPr>
          <p:nvPr>
            <p:ph type="title"/>
          </p:nvPr>
        </p:nvSpPr>
        <p:spPr/>
        <p:txBody>
          <a:bodyPr/>
          <a:lstStyle/>
          <a:p>
            <a:r>
              <a:rPr lang="en-US" dirty="0"/>
              <a:t>Tradeoff between average and best</a:t>
            </a:r>
          </a:p>
        </p:txBody>
      </p:sp>
      <p:sp>
        <p:nvSpPr>
          <p:cNvPr id="6" name="MTurk provides an on-demand source for human computation…">
            <a:extLst>
              <a:ext uri="{FF2B5EF4-FFF2-40B4-BE49-F238E27FC236}">
                <a16:creationId xmlns:a16="http://schemas.microsoft.com/office/drawing/2014/main" id="{9D2760EF-1ECA-7A4A-B296-44B756C3951B}"/>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brainstorming task showed tradeoff between increasing the average quality vs increasing the chance of finding the best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Showing previous work increased quality, but decreased variance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15304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E9A59-6159-054E-AE8A-C5D0B4968EF1}"/>
              </a:ext>
            </a:extLst>
          </p:cNvPr>
          <p:cNvSpPr>
            <a:spLocks noGrp="1"/>
          </p:cNvSpPr>
          <p:nvPr>
            <p:ph type="title"/>
          </p:nvPr>
        </p:nvSpPr>
        <p:spPr/>
        <p:txBody>
          <a:bodyPr/>
          <a:lstStyle/>
          <a:p>
            <a:r>
              <a:rPr lang="en-US" dirty="0"/>
              <a:t>Leading people astray</a:t>
            </a:r>
          </a:p>
        </p:txBody>
      </p:sp>
      <p:sp>
        <p:nvSpPr>
          <p:cNvPr id="6" name="MTurk provides an on-demand source for human computation…">
            <a:extLst>
              <a:ext uri="{FF2B5EF4-FFF2-40B4-BE49-F238E27FC236}">
                <a16:creationId xmlns:a16="http://schemas.microsoft.com/office/drawing/2014/main" id="{6785C3FA-FCE4-4C49-9251-4EB538F64D3D}"/>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blurry text task showed that initially bad guesses can lead to poorer quality later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Suggests that a hybrid approach may be better: start multiple iterative jobs in parallel</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3033743"/>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629199-BA6D-614E-BEB4-ECA36AF7D904}"/>
              </a:ext>
            </a:extLst>
          </p:cNvPr>
          <p:cNvSpPr>
            <a:spLocks noGrp="1"/>
          </p:cNvSpPr>
          <p:nvPr>
            <p:ph type="title"/>
          </p:nvPr>
        </p:nvSpPr>
        <p:spPr/>
        <p:txBody>
          <a:bodyPr/>
          <a:lstStyle/>
          <a:p>
            <a:r>
              <a:rPr lang="en-US" dirty="0"/>
              <a:t>Conclusions</a:t>
            </a:r>
          </a:p>
        </p:txBody>
      </p:sp>
      <p:sp>
        <p:nvSpPr>
          <p:cNvPr id="6" name="MTurk provides an on-demand source for human computation…">
            <a:extLst>
              <a:ext uri="{FF2B5EF4-FFF2-40B4-BE49-F238E27FC236}">
                <a16:creationId xmlns:a16="http://schemas.microsoft.com/office/drawing/2014/main" id="{88C6EFAC-242D-904C-BE44-B6E80BEA51F5}"/>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Experimentally, iteration seems to increase the average quality of responses over parallel processing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However, brainstorming and transcription benefit from a variety of responses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Poor guesses in the transcription task can lead subsequent workers astray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0725680"/>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Future Work"/>
          <p:cNvSpPr txBox="1">
            <a:spLocks noGrp="1"/>
          </p:cNvSpPr>
          <p:nvPr>
            <p:ph type="title"/>
          </p:nvPr>
        </p:nvSpPr>
        <p:spPr>
          <a:xfrm>
            <a:off x="2416968" y="2571750"/>
            <a:ext cx="7358063" cy="1714500"/>
          </a:xfrm>
          <a:prstGeom prst="rect">
            <a:avLst/>
          </a:prstGeom>
        </p:spPr>
        <p:txBody>
          <a:bodyPr>
            <a:normAutofit/>
          </a:bodyPr>
          <a:lstStyle/>
          <a:p>
            <a:pPr algn="ctr"/>
            <a:r>
              <a:rPr sz="4800" dirty="0"/>
              <a:t>Future Work</a:t>
            </a:r>
          </a:p>
        </p:txBody>
      </p:sp>
    </p:spTree>
    <p:extLst>
      <p:ext uri="{BB962C8B-B14F-4D97-AF65-F5344CB8AC3E}">
        <p14:creationId xmlns:p14="http://schemas.microsoft.com/office/powerpoint/2010/main" val="249689025"/>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6" name="Table"/>
          <p:cNvGraphicFramePr/>
          <p:nvPr/>
        </p:nvGraphicFramePr>
        <p:xfrm>
          <a:off x="2689324" y="803671"/>
          <a:ext cx="6813351" cy="5250657"/>
        </p:xfrm>
        <a:graphic>
          <a:graphicData uri="http://schemas.openxmlformats.org/drawingml/2006/table">
            <a:tbl>
              <a:tblPr/>
              <a:tblGrid>
                <a:gridCol w="2271117">
                  <a:extLst>
                    <a:ext uri="{9D8B030D-6E8A-4147-A177-3AD203B41FA5}">
                      <a16:colId xmlns:a16="http://schemas.microsoft.com/office/drawing/2014/main" val="20000"/>
                    </a:ext>
                  </a:extLst>
                </a:gridCol>
                <a:gridCol w="2271117">
                  <a:extLst>
                    <a:ext uri="{9D8B030D-6E8A-4147-A177-3AD203B41FA5}">
                      <a16:colId xmlns:a16="http://schemas.microsoft.com/office/drawing/2014/main" val="20001"/>
                    </a:ext>
                  </a:extLst>
                </a:gridCol>
                <a:gridCol w="2271117">
                  <a:extLst>
                    <a:ext uri="{9D8B030D-6E8A-4147-A177-3AD203B41FA5}">
                      <a16:colId xmlns:a16="http://schemas.microsoft.com/office/drawing/2014/main" val="20002"/>
                    </a:ext>
                  </a:extLst>
                </a:gridCol>
              </a:tblGrid>
              <a:tr h="1750219">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0">
                      <a:miter lim="400000"/>
                    </a:lnL>
                    <a:lnR w="0">
                      <a:miter lim="400000"/>
                    </a:lnR>
                    <a:lnT w="0">
                      <a:miter lim="400000"/>
                    </a:lnT>
                    <a:lnB w="0">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dependently
(iteratively)</a:t>
                      </a:r>
                    </a:p>
                  </a:txBody>
                  <a:tcPr marL="35719" marR="35719" marT="35719" marB="35719" anchor="ctr" horzOverflow="overflow">
                    <a:lnL w="0">
                      <a:miter lim="400000"/>
                    </a:lnL>
                    <a:lnR w="0">
                      <a:miter lim="400000"/>
                    </a:lnR>
                    <a:lnT w="0">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independently
(in parallel) </a:t>
                      </a:r>
                    </a:p>
                  </a:txBody>
                  <a:tcPr marL="35719" marR="35719" marT="35719" marB="35719" anchor="ctr" horzOverflow="overflow">
                    <a:lnL w="0">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0"/>
                  </a:ext>
                </a:extLst>
              </a:tr>
              <a:tr h="1750219">
                <a:tc>
                  <a:txBody>
                    <a:bodyPr/>
                    <a:lstStyle/>
                    <a:p>
                      <a:pPr defTabSz="914400">
                        <a:tabLst>
                          <a:tab pos="914400" algn="l"/>
                        </a:tabLst>
                      </a:pPr>
                      <a:r>
                        <a:rPr sz="2500">
                          <a:latin typeface="Helvetica Neue Light"/>
                          <a:ea typeface="Helvetica Neue Light"/>
                          <a:cs typeface="Helvetica Neue Light"/>
                          <a:sym typeface="Helvetica Neue Light"/>
                        </a:rPr>
                        <a:t>creation tasks</a:t>
                      </a:r>
                    </a:p>
                  </a:txBody>
                  <a:tcPr marL="35719" marR="35719" marT="35719" marB="35719" anchor="ctr" horzOverflow="overflow">
                    <a:lnL w="0">
                      <a:miter lim="400000"/>
                    </a:lnL>
                    <a:lnR w="25400">
                      <a:solidFill>
                        <a:srgbClr val="000000"/>
                      </a:solidFill>
                      <a:miter lim="400000"/>
                    </a:lnR>
                    <a:lnT w="0">
                      <a:miter lim="400000"/>
                    </a:lnT>
                    <a:lnB w="0">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750219">
                <a:tc>
                  <a:txBody>
                    <a:bodyPr/>
                    <a:lstStyle/>
                    <a:p>
                      <a:pPr defTabSz="914400">
                        <a:tabLst>
                          <a:tab pos="914400" algn="l"/>
                        </a:tabLst>
                      </a:pPr>
                      <a:r>
                        <a:rPr sz="2500">
                          <a:latin typeface="Helvetica Neue Light"/>
                          <a:ea typeface="Helvetica Neue Light"/>
                          <a:cs typeface="Helvetica Neue Light"/>
                          <a:sym typeface="Helvetica Neue Light"/>
                        </a:rPr>
                        <a:t>decision tasks</a:t>
                      </a:r>
                    </a:p>
                  </a:txBody>
                  <a:tcPr marL="35719" marR="35719" marT="35719" marB="35719" anchor="ctr" horzOverflow="overflow">
                    <a:lnL w="0">
                      <a:miter lim="400000"/>
                    </a:lnL>
                    <a:lnR w="25400">
                      <a:solidFill>
                        <a:srgbClr val="000000"/>
                      </a:solidFill>
                      <a:miter lim="400000"/>
                    </a:lnR>
                    <a:lnT w="0">
                      <a:miter lim="400000"/>
                    </a:lnT>
                    <a:lnB w="0">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endParaRPr sz="25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 name="Title 2">
            <a:extLst>
              <a:ext uri="{FF2B5EF4-FFF2-40B4-BE49-F238E27FC236}">
                <a16:creationId xmlns:a16="http://schemas.microsoft.com/office/drawing/2014/main" id="{413BF78E-4495-404F-9E9C-AD071FE937D0}"/>
              </a:ext>
            </a:extLst>
          </p:cNvPr>
          <p:cNvSpPr>
            <a:spLocks noGrp="1"/>
          </p:cNvSpPr>
          <p:nvPr>
            <p:ph type="title"/>
          </p:nvPr>
        </p:nvSpPr>
        <p:spPr/>
        <p:txBody>
          <a:bodyPr/>
          <a:lstStyle/>
          <a:p>
            <a:r>
              <a:rPr lang="en-US" dirty="0"/>
              <a:t>Recap: Model</a:t>
            </a:r>
          </a:p>
        </p:txBody>
      </p:sp>
    </p:spTree>
    <p:extLst>
      <p:ext uri="{BB962C8B-B14F-4D97-AF65-F5344CB8AC3E}">
        <p14:creationId xmlns:p14="http://schemas.microsoft.com/office/powerpoint/2010/main" val="645060374"/>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A033A-EE61-084A-B1F2-620658D144F6}"/>
              </a:ext>
            </a:extLst>
          </p:cNvPr>
          <p:cNvSpPr>
            <a:spLocks noGrp="1"/>
          </p:cNvSpPr>
          <p:nvPr>
            <p:ph type="title"/>
          </p:nvPr>
        </p:nvSpPr>
        <p:spPr/>
        <p:txBody>
          <a:bodyPr/>
          <a:lstStyle/>
          <a:p>
            <a:r>
              <a:rPr lang="en-US" dirty="0"/>
              <a:t>What factors affect Creation Tasks?</a:t>
            </a:r>
          </a:p>
        </p:txBody>
      </p:sp>
      <p:sp>
        <p:nvSpPr>
          <p:cNvPr id="6" name="MTurk provides an on-demand source for human computation…">
            <a:extLst>
              <a:ext uri="{FF2B5EF4-FFF2-40B4-BE49-F238E27FC236}">
                <a16:creationId xmlns:a16="http://schemas.microsoft.com/office/drawing/2014/main" id="{17208BDE-836B-024B-A9C0-41C0B8385E9D}"/>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How much does the reward affect quality?</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How much work is expected?  Is it better to break the task down into smaller pieces?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Are examples shown? Is prior work shown?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92129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79"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80" name="68"/>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81"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82"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83"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84"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85"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86"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87"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288" name="&g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79030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F8A2E-8FCA-1F45-9444-606905A4F8B6}"/>
              </a:ext>
            </a:extLst>
          </p:cNvPr>
          <p:cNvSpPr>
            <a:spLocks noGrp="1"/>
          </p:cNvSpPr>
          <p:nvPr>
            <p:ph type="title"/>
          </p:nvPr>
        </p:nvSpPr>
        <p:spPr/>
        <p:txBody>
          <a:bodyPr/>
          <a:lstStyle/>
          <a:p>
            <a:r>
              <a:rPr lang="en-US" dirty="0"/>
              <a:t>What factors affect Decision Tasks?</a:t>
            </a:r>
          </a:p>
        </p:txBody>
      </p:sp>
      <p:sp>
        <p:nvSpPr>
          <p:cNvPr id="6" name="MTurk provides an on-demand source for human computation…">
            <a:extLst>
              <a:ext uri="{FF2B5EF4-FFF2-40B4-BE49-F238E27FC236}">
                <a16:creationId xmlns:a16="http://schemas.microsoft.com/office/drawing/2014/main" id="{77675C07-2A1B-8D41-8279-AC07C3E20982}"/>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Goal is to determine the best items in a set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What’s the best way to achieve this? </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Absolute ratings?</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Pair-wise comparisons?</a:t>
            </a:r>
          </a:p>
          <a:p>
            <a:pPr marL="1028700" lvl="1" indent="-342900">
              <a:buFont typeface="Courier New" panose="02070309020205020404" pitchFamily="49" charset="0"/>
              <a:buChar char="o"/>
            </a:pPr>
            <a:r>
              <a:rPr lang="en-US" sz="2400" dirty="0">
                <a:latin typeface="Arial" panose="020B0604020202020204" pitchFamily="34" charset="0"/>
                <a:cs typeface="Arial" panose="020B0604020202020204" pitchFamily="34" charset="0"/>
              </a:rPr>
              <a:t>Sorting multiple items in a single task?</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4709712"/>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BF3EDB-DF24-DE43-976F-D6806C771DFF}"/>
              </a:ext>
            </a:extLst>
          </p:cNvPr>
          <p:cNvSpPr>
            <a:spLocks noGrp="1"/>
          </p:cNvSpPr>
          <p:nvPr>
            <p:ph type="title"/>
          </p:nvPr>
        </p:nvSpPr>
        <p:spPr/>
        <p:txBody>
          <a:bodyPr/>
          <a:lstStyle/>
          <a:p>
            <a:r>
              <a:rPr lang="en-US" dirty="0"/>
              <a:t>New building blocks</a:t>
            </a:r>
          </a:p>
        </p:txBody>
      </p:sp>
      <p:sp>
        <p:nvSpPr>
          <p:cNvPr id="6" name="MTurk provides an on-demand source for human computation…">
            <a:extLst>
              <a:ext uri="{FF2B5EF4-FFF2-40B4-BE49-F238E27FC236}">
                <a16:creationId xmlns:a16="http://schemas.microsoft.com/office/drawing/2014/main" id="{28CEF76B-9457-6D4B-BA90-BE9C7174A4ED}"/>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other building blocks exist?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paradigms and metaphors should we use to think about human computation?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19160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91"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92"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93"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94"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95"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96"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97"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98"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99"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4229418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02"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03"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04" name="9"/>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05"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06"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07"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08"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09"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10"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11"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1193860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14"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15"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16"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17"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18"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19"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20"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21"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22"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2874596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25"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26"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27"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28" name="3"/>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29"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30"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31"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32"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33"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34"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947746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MTurk provides an on-demand source for human computation…"/>
          <p:cNvSpPr txBox="1">
            <a:spLocks noGrp="1"/>
          </p:cNvSpPr>
          <p:nvPr>
            <p:ph type="body" idx="1"/>
          </p:nvPr>
        </p:nvSpPr>
        <p:spPr>
          <a:xfrm>
            <a:off x="399672" y="1348547"/>
            <a:ext cx="11348631" cy="4793836"/>
          </a:xfrm>
          <a:prstGeom prst="rect">
            <a:avLst/>
          </a:prstGeom>
        </p:spPr>
        <p:txBody>
          <a:bodyPr>
            <a:normAutofit/>
          </a:bodyPr>
          <a:lstStyle/>
          <a:p>
            <a:pPr marL="342900" indent="-342900">
              <a:buFont typeface="Arial" panose="020B0604020202020204" pitchFamily="34" charset="0"/>
              <a:buChar char="•"/>
            </a:pPr>
            <a:r>
              <a:rPr sz="2400" dirty="0" err="1">
                <a:latin typeface="Arial" panose="020B0604020202020204" pitchFamily="34" charset="0"/>
                <a:cs typeface="Arial" panose="020B0604020202020204" pitchFamily="34" charset="0"/>
              </a:rPr>
              <a:t>MTurk</a:t>
            </a:r>
            <a:r>
              <a:rPr sz="2400" dirty="0">
                <a:latin typeface="Arial" panose="020B0604020202020204" pitchFamily="34" charset="0"/>
                <a:cs typeface="Arial" panose="020B0604020202020204" pitchFamily="34" charset="0"/>
              </a:rPr>
              <a:t> provides an on-demand source for human computation</a:t>
            </a:r>
          </a:p>
          <a:p>
            <a:pPr marL="342900" indent="-342900">
              <a:buFont typeface="Arial" panose="020B0604020202020204" pitchFamily="34" charset="0"/>
              <a:buChar char="•"/>
            </a:pPr>
            <a:r>
              <a:rPr sz="2400" dirty="0">
                <a:latin typeface="Arial" panose="020B0604020202020204" pitchFamily="34" charset="0"/>
                <a:cs typeface="Arial" panose="020B0604020202020204" pitchFamily="34" charset="0"/>
              </a:rPr>
              <a:t>Potential opportunities for exploring algorithms that use people as a f</a:t>
            </a:r>
            <a:r>
              <a:rPr lang="en-US" sz="2400" dirty="0">
                <a:latin typeface="Arial" panose="020B0604020202020204" pitchFamily="34" charset="0"/>
                <a:cs typeface="Arial" panose="020B0604020202020204" pitchFamily="34" charset="0"/>
              </a:rPr>
              <a:t>unction</a:t>
            </a:r>
            <a:r>
              <a:rPr sz="2400" dirty="0">
                <a:latin typeface="Arial" panose="020B0604020202020204" pitchFamily="34" charset="0"/>
                <a:cs typeface="Arial" panose="020B0604020202020204" pitchFamily="34" charset="0"/>
              </a:rPr>
              <a:t> call</a:t>
            </a:r>
          </a:p>
          <a:p>
            <a:pPr marL="342900" indent="-342900">
              <a:buFont typeface="Arial" panose="020B0604020202020204" pitchFamily="34" charset="0"/>
              <a:buChar char="•"/>
            </a:pPr>
            <a:r>
              <a:rPr sz="2400" dirty="0">
                <a:latin typeface="Arial" panose="020B0604020202020204" pitchFamily="34" charset="0"/>
                <a:cs typeface="Arial" panose="020B0604020202020204" pitchFamily="34" charset="0"/>
              </a:rPr>
              <a:t>However, </a:t>
            </a:r>
            <a:r>
              <a:rPr sz="2400" dirty="0" err="1">
                <a:latin typeface="Arial" panose="020B0604020202020204" pitchFamily="34" charset="0"/>
                <a:cs typeface="Arial" panose="020B0604020202020204" pitchFamily="34" charset="0"/>
              </a:rPr>
              <a:t>MTurk</a:t>
            </a:r>
            <a:r>
              <a:rPr sz="2400" dirty="0">
                <a:latin typeface="Arial" panose="020B0604020202020204" pitchFamily="34" charset="0"/>
                <a:cs typeface="Arial" panose="020B0604020202020204" pitchFamily="34" charset="0"/>
              </a:rPr>
              <a:t> isn’t set up to support</a:t>
            </a:r>
            <a:r>
              <a:rPr lang="en-US" sz="2400" dirty="0">
                <a:latin typeface="Arial" panose="020B0604020202020204" pitchFamily="34" charset="0"/>
                <a:cs typeface="Arial" panose="020B0604020202020204" pitchFamily="34" charset="0"/>
              </a:rPr>
              <a:t> </a:t>
            </a:r>
            <a:r>
              <a:rPr sz="2400" dirty="0">
                <a:latin typeface="Arial" panose="020B0604020202020204" pitchFamily="34" charset="0"/>
                <a:cs typeface="Arial" panose="020B0604020202020204" pitchFamily="34" charset="0"/>
              </a:rPr>
              <a:t>algorithms</a:t>
            </a:r>
          </a:p>
        </p:txBody>
      </p:sp>
      <p:sp>
        <p:nvSpPr>
          <p:cNvPr id="3" name="Title 2">
            <a:extLst>
              <a:ext uri="{FF2B5EF4-FFF2-40B4-BE49-F238E27FC236}">
                <a16:creationId xmlns:a16="http://schemas.microsoft.com/office/drawing/2014/main" id="{1695DB51-DC21-9049-9944-DA70429E192B}"/>
              </a:ext>
            </a:extLst>
          </p:cNvPr>
          <p:cNvSpPr>
            <a:spLocks noGrp="1"/>
          </p:cNvSpPr>
          <p:nvPr>
            <p:ph type="title"/>
          </p:nvPr>
        </p:nvSpPr>
        <p:spPr/>
        <p:txBody>
          <a:bodyPr/>
          <a:lstStyle/>
          <a:p>
            <a:r>
              <a:rPr lang="en-US" dirty="0"/>
              <a:t>Algorithms for human computation</a:t>
            </a:r>
          </a:p>
        </p:txBody>
      </p:sp>
    </p:spTree>
    <p:extLst>
      <p:ext uri="{BB962C8B-B14F-4D97-AF65-F5344CB8AC3E}">
        <p14:creationId xmlns:p14="http://schemas.microsoft.com/office/powerpoint/2010/main" val="42327269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37"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38"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39"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40"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41" name="28"/>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42"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43"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44"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45"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46"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3251987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49"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50"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51"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52"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53" name="28"/>
          <p:cNvSpPr/>
          <p:nvPr/>
        </p:nvSpPr>
        <p:spPr>
          <a:xfrm>
            <a:off x="4497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54" name="62"/>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55"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56"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57"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58" name="&g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29288554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61"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62"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63"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64"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65" name="28"/>
          <p:cNvSpPr/>
          <p:nvPr/>
        </p:nvSpPr>
        <p:spPr>
          <a:xfrm>
            <a:off x="4497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66" name="62"/>
          <p:cNvSpPr/>
          <p:nvPr/>
        </p:nvSpPr>
        <p:spPr>
          <a:xfrm>
            <a:off x="881955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67"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68" name="25"/>
          <p:cNvSpPr/>
          <p:nvPr/>
        </p:nvSpPr>
        <p:spPr>
          <a:xfrm>
            <a:off x="5649516" y="212526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69"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70" name="&l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1469759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81"/>
          <p:cNvSpPr/>
          <p:nvPr/>
        </p:nvSpPr>
        <p:spPr>
          <a:xfrm>
            <a:off x="705147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73"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74" name="68"/>
          <p:cNvSpPr/>
          <p:nvPr/>
        </p:nvSpPr>
        <p:spPr>
          <a:xfrm>
            <a:off x="794444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75"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76"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77" name="28"/>
          <p:cNvSpPr/>
          <p:nvPr/>
        </p:nvSpPr>
        <p:spPr>
          <a:xfrm>
            <a:off x="4497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78" name="62"/>
          <p:cNvSpPr/>
          <p:nvPr/>
        </p:nvSpPr>
        <p:spPr>
          <a:xfrm>
            <a:off x="8837414"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79"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80" name="25"/>
          <p:cNvSpPr/>
          <p:nvPr/>
        </p:nvSpPr>
        <p:spPr>
          <a:xfrm>
            <a:off x="539055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81" name="97"/>
          <p:cNvSpPr/>
          <p:nvPr/>
        </p:nvSpPr>
        <p:spPr>
          <a:xfrm>
            <a:off x="5649516" y="211633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382" name="&gt;"/>
          <p:cNvSpPr txBox="1"/>
          <p:nvPr/>
        </p:nvSpPr>
        <p:spPr>
          <a:xfrm>
            <a:off x="5942630" y="3291069"/>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346590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81"/>
          <p:cNvSpPr/>
          <p:nvPr/>
        </p:nvSpPr>
        <p:spPr>
          <a:xfrm>
            <a:off x="7033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85" name="39"/>
          <p:cNvSpPr/>
          <p:nvPr/>
        </p:nvSpPr>
        <p:spPr>
          <a:xfrm>
            <a:off x="1818680"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86" name="68"/>
          <p:cNvSpPr/>
          <p:nvPr/>
        </p:nvSpPr>
        <p:spPr>
          <a:xfrm>
            <a:off x="7926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87" name="9"/>
          <p:cNvSpPr/>
          <p:nvPr/>
        </p:nvSpPr>
        <p:spPr>
          <a:xfrm>
            <a:off x="2711648"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88" name="3"/>
          <p:cNvSpPr/>
          <p:nvPr/>
        </p:nvSpPr>
        <p:spPr>
          <a:xfrm>
            <a:off x="3604617"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389" name="28"/>
          <p:cNvSpPr/>
          <p:nvPr/>
        </p:nvSpPr>
        <p:spPr>
          <a:xfrm>
            <a:off x="4497586"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390" name="62"/>
          <p:cNvSpPr/>
          <p:nvPr/>
        </p:nvSpPr>
        <p:spPr>
          <a:xfrm>
            <a:off x="881955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391" name="42"/>
          <p:cNvSpPr/>
          <p:nvPr/>
        </p:nvSpPr>
        <p:spPr>
          <a:xfrm>
            <a:off x="5649516" y="3929062"/>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392" name="25"/>
          <p:cNvSpPr/>
          <p:nvPr/>
        </p:nvSpPr>
        <p:spPr>
          <a:xfrm>
            <a:off x="5390555"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393" name="97"/>
          <p:cNvSpPr/>
          <p:nvPr/>
        </p:nvSpPr>
        <p:spPr>
          <a:xfrm>
            <a:off x="9712523" y="5313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24454653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81"/>
          <p:cNvSpPr/>
          <p:nvPr/>
        </p:nvSpPr>
        <p:spPr>
          <a:xfrm>
            <a:off x="702468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396" name="39"/>
          <p:cNvSpPr/>
          <p:nvPr/>
        </p:nvSpPr>
        <p:spPr>
          <a:xfrm>
            <a:off x="166687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397" name="68"/>
          <p:cNvSpPr/>
          <p:nvPr/>
        </p:nvSpPr>
        <p:spPr>
          <a:xfrm>
            <a:off x="79176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398" name="9"/>
          <p:cNvSpPr/>
          <p:nvPr/>
        </p:nvSpPr>
        <p:spPr>
          <a:xfrm>
            <a:off x="255984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399"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00" name="28"/>
          <p:cNvSpPr/>
          <p:nvPr/>
        </p:nvSpPr>
        <p:spPr>
          <a:xfrm>
            <a:off x="43457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01" name="62"/>
          <p:cNvSpPr/>
          <p:nvPr/>
        </p:nvSpPr>
        <p:spPr>
          <a:xfrm>
            <a:off x="881062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02"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03"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04"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05" name="Line"/>
          <p:cNvSpPr/>
          <p:nvPr/>
        </p:nvSpPr>
        <p:spPr>
          <a:xfrm flipV="1">
            <a:off x="1763680" y="1876593"/>
            <a:ext cx="4368968" cy="7080"/>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406" name="Line"/>
          <p:cNvSpPr/>
          <p:nvPr/>
        </p:nvSpPr>
        <p:spPr>
          <a:xfrm flipV="1">
            <a:off x="7212138" y="1875196"/>
            <a:ext cx="3333198" cy="12340"/>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189009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81"/>
          <p:cNvSpPr/>
          <p:nvPr/>
        </p:nvSpPr>
        <p:spPr>
          <a:xfrm>
            <a:off x="702468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09" name="39"/>
          <p:cNvSpPr/>
          <p:nvPr/>
        </p:nvSpPr>
        <p:spPr>
          <a:xfrm>
            <a:off x="166687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10" name="68"/>
          <p:cNvSpPr/>
          <p:nvPr/>
        </p:nvSpPr>
        <p:spPr>
          <a:xfrm>
            <a:off x="7917656"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11" name="9"/>
          <p:cNvSpPr/>
          <p:nvPr/>
        </p:nvSpPr>
        <p:spPr>
          <a:xfrm>
            <a:off x="255984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12"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13" name="28"/>
          <p:cNvSpPr/>
          <p:nvPr/>
        </p:nvSpPr>
        <p:spPr>
          <a:xfrm>
            <a:off x="4345781"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14" name="62"/>
          <p:cNvSpPr/>
          <p:nvPr/>
        </p:nvSpPr>
        <p:spPr>
          <a:xfrm>
            <a:off x="881062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15"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16"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17"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18" name="Line"/>
          <p:cNvSpPr/>
          <p:nvPr/>
        </p:nvSpPr>
        <p:spPr>
          <a:xfrm flipV="1">
            <a:off x="1763680" y="1876593"/>
            <a:ext cx="4368968" cy="7080"/>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419" name="Line"/>
          <p:cNvSpPr/>
          <p:nvPr/>
        </p:nvSpPr>
        <p:spPr>
          <a:xfrm flipV="1">
            <a:off x="7212138" y="1875196"/>
            <a:ext cx="3333198" cy="12340"/>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37858391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81"/>
          <p:cNvSpPr/>
          <p:nvPr/>
        </p:nvSpPr>
        <p:spPr>
          <a:xfrm>
            <a:off x="702468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22" name="39"/>
          <p:cNvSpPr/>
          <p:nvPr/>
        </p:nvSpPr>
        <p:spPr>
          <a:xfrm>
            <a:off x="166687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23"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24" name="9"/>
          <p:cNvSpPr/>
          <p:nvPr/>
        </p:nvSpPr>
        <p:spPr>
          <a:xfrm>
            <a:off x="255984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25"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26"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27" name="62"/>
          <p:cNvSpPr/>
          <p:nvPr/>
        </p:nvSpPr>
        <p:spPr>
          <a:xfrm>
            <a:off x="881062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28"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29"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30"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1584703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81"/>
          <p:cNvSpPr/>
          <p:nvPr/>
        </p:nvSpPr>
        <p:spPr>
          <a:xfrm>
            <a:off x="7944445"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33" name="39"/>
          <p:cNvSpPr/>
          <p:nvPr/>
        </p:nvSpPr>
        <p:spPr>
          <a:xfrm>
            <a:off x="3452812" y="195560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34"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35" name="9"/>
          <p:cNvSpPr/>
          <p:nvPr/>
        </p:nvSpPr>
        <p:spPr>
          <a:xfrm>
            <a:off x="255984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36"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37"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38" name="62"/>
          <p:cNvSpPr/>
          <p:nvPr/>
        </p:nvSpPr>
        <p:spPr>
          <a:xfrm>
            <a:off x="8810625"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39"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40"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41"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42" name="&gt;"/>
          <p:cNvSpPr txBox="1"/>
          <p:nvPr/>
        </p:nvSpPr>
        <p:spPr>
          <a:xfrm>
            <a:off x="3749602" y="3224097"/>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
        <p:nvSpPr>
          <p:cNvPr id="443" name="&gt;"/>
          <p:cNvSpPr txBox="1"/>
          <p:nvPr/>
        </p:nvSpPr>
        <p:spPr>
          <a:xfrm>
            <a:off x="8239125" y="322856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727708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81"/>
          <p:cNvSpPr/>
          <p:nvPr/>
        </p:nvSpPr>
        <p:spPr>
          <a:xfrm>
            <a:off x="889992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46" name="39"/>
          <p:cNvSpPr/>
          <p:nvPr/>
        </p:nvSpPr>
        <p:spPr>
          <a:xfrm>
            <a:off x="5024437"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47"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48" name="9"/>
          <p:cNvSpPr/>
          <p:nvPr/>
        </p:nvSpPr>
        <p:spPr>
          <a:xfrm>
            <a:off x="3452812"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49" name="3"/>
          <p:cNvSpPr/>
          <p:nvPr/>
        </p:nvSpPr>
        <p:spPr>
          <a:xfrm>
            <a:off x="345281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50"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51" name="62"/>
          <p:cNvSpPr/>
          <p:nvPr/>
        </p:nvSpPr>
        <p:spPr>
          <a:xfrm>
            <a:off x="7944445" y="1812726"/>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52"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53"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54" name="97"/>
          <p:cNvSpPr/>
          <p:nvPr/>
        </p:nvSpPr>
        <p:spPr>
          <a:xfrm>
            <a:off x="9703594"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55" name="&lt;"/>
          <p:cNvSpPr txBox="1"/>
          <p:nvPr/>
        </p:nvSpPr>
        <p:spPr>
          <a:xfrm>
            <a:off x="3749602" y="3224097"/>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456" name="&lt;"/>
          <p:cNvSpPr txBox="1"/>
          <p:nvPr/>
        </p:nvSpPr>
        <p:spPr>
          <a:xfrm>
            <a:off x="8239125" y="322856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3574462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MTurk limitations"/>
          <p:cNvSpPr txBox="1">
            <a:spLocks noGrp="1"/>
          </p:cNvSpPr>
          <p:nvPr>
            <p:ph type="title"/>
          </p:nvPr>
        </p:nvSpPr>
        <p:spPr>
          <a:prstGeom prst="rect">
            <a:avLst/>
          </a:prstGeom>
        </p:spPr>
        <p:txBody>
          <a:bodyPr/>
          <a:lstStyle/>
          <a:p>
            <a:r>
              <a:rPr dirty="0" err="1"/>
              <a:t>MTurk</a:t>
            </a:r>
            <a:r>
              <a:rPr dirty="0"/>
              <a:t> limitations</a:t>
            </a:r>
          </a:p>
        </p:txBody>
      </p:sp>
      <p:sp>
        <p:nvSpPr>
          <p:cNvPr id="4" name="MTurk provides an on-demand source for human computation…">
            <a:extLst>
              <a:ext uri="{FF2B5EF4-FFF2-40B4-BE49-F238E27FC236}">
                <a16:creationId xmlns:a16="http://schemas.microsoft.com/office/drawing/2014/main" id="{B9AAEFF7-1CC1-3842-B930-D67DFBB89D52}"/>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requesters can post batches of independent jobs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Perfect for tasks that can be done in parallel like labeling 1000 images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But poorly suited for tasks that build on each other</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What is </a:t>
            </a:r>
            <a:r>
              <a:rPr lang="en-US" sz="2400" b="1" dirty="0" err="1">
                <a:latin typeface="Arial" panose="020B0604020202020204" pitchFamily="34" charset="0"/>
                <a:cs typeface="Arial" panose="020B0604020202020204" pitchFamily="34" charset="0"/>
              </a:rPr>
              <a:t>MTurk</a:t>
            </a:r>
            <a:r>
              <a:rPr lang="en-US" sz="2400" b="1" dirty="0">
                <a:latin typeface="Arial" panose="020B0604020202020204" pitchFamily="34" charset="0"/>
                <a:cs typeface="Arial" panose="020B0604020202020204" pitchFamily="34" charset="0"/>
              </a:rPr>
              <a:t> missing that is essential in algorithms or programming languages?</a:t>
            </a:r>
          </a:p>
        </p:txBody>
      </p:sp>
    </p:spTree>
    <p:extLst>
      <p:ext uri="{BB962C8B-B14F-4D97-AF65-F5344CB8AC3E}">
        <p14:creationId xmlns:p14="http://schemas.microsoft.com/office/powerpoint/2010/main" val="123606771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81"/>
          <p:cNvSpPr/>
          <p:nvPr/>
        </p:nvSpPr>
        <p:spPr>
          <a:xfrm>
            <a:off x="889992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59" name="39"/>
          <p:cNvSpPr/>
          <p:nvPr/>
        </p:nvSpPr>
        <p:spPr>
          <a:xfrm>
            <a:off x="5024437"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60"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61" name="9"/>
          <p:cNvSpPr/>
          <p:nvPr/>
        </p:nvSpPr>
        <p:spPr>
          <a:xfrm>
            <a:off x="1702594"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62" name="3"/>
          <p:cNvSpPr/>
          <p:nvPr/>
        </p:nvSpPr>
        <p:spPr>
          <a:xfrm>
            <a:off x="3452812"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63"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64" name="62"/>
          <p:cNvSpPr/>
          <p:nvPr/>
        </p:nvSpPr>
        <p:spPr>
          <a:xfrm>
            <a:off x="689074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65"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66" name="25"/>
          <p:cNvSpPr/>
          <p:nvPr/>
        </p:nvSpPr>
        <p:spPr>
          <a:xfrm>
            <a:off x="5238750"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67" name="97"/>
          <p:cNvSpPr/>
          <p:nvPr/>
        </p:nvSpPr>
        <p:spPr>
          <a:xfrm>
            <a:off x="7944445"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68" name="&lt;"/>
          <p:cNvSpPr txBox="1"/>
          <p:nvPr/>
        </p:nvSpPr>
        <p:spPr>
          <a:xfrm>
            <a:off x="3749602" y="3224097"/>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469" name="&gt;"/>
          <p:cNvSpPr txBox="1"/>
          <p:nvPr/>
        </p:nvSpPr>
        <p:spPr>
          <a:xfrm>
            <a:off x="8239125" y="322856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1725068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81"/>
          <p:cNvSpPr/>
          <p:nvPr/>
        </p:nvSpPr>
        <p:spPr>
          <a:xfrm>
            <a:off x="889992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72" name="39"/>
          <p:cNvSpPr/>
          <p:nvPr/>
        </p:nvSpPr>
        <p:spPr>
          <a:xfrm>
            <a:off x="5024437"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73"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74" name="9"/>
          <p:cNvSpPr/>
          <p:nvPr/>
        </p:nvSpPr>
        <p:spPr>
          <a:xfrm>
            <a:off x="1702594"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75" name="3"/>
          <p:cNvSpPr/>
          <p:nvPr/>
        </p:nvSpPr>
        <p:spPr>
          <a:xfrm>
            <a:off x="2577703"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76"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77" name="62"/>
          <p:cNvSpPr/>
          <p:nvPr/>
        </p:nvSpPr>
        <p:spPr>
          <a:xfrm>
            <a:off x="689074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78"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79" name="25"/>
          <p:cNvSpPr/>
          <p:nvPr/>
        </p:nvSpPr>
        <p:spPr>
          <a:xfrm>
            <a:off x="3452812" y="1946672"/>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80" name="97"/>
          <p:cNvSpPr/>
          <p:nvPr/>
        </p:nvSpPr>
        <p:spPr>
          <a:xfrm>
            <a:off x="9775031"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481" name="&lt;"/>
          <p:cNvSpPr txBox="1"/>
          <p:nvPr/>
        </p:nvSpPr>
        <p:spPr>
          <a:xfrm>
            <a:off x="3749602" y="3224097"/>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603415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81"/>
          <p:cNvSpPr/>
          <p:nvPr/>
        </p:nvSpPr>
        <p:spPr>
          <a:xfrm>
            <a:off x="889992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84" name="39"/>
          <p:cNvSpPr/>
          <p:nvPr/>
        </p:nvSpPr>
        <p:spPr>
          <a:xfrm>
            <a:off x="5024437"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85" name="68"/>
          <p:cNvSpPr/>
          <p:nvPr/>
        </p:nvSpPr>
        <p:spPr>
          <a:xfrm>
            <a:off x="7944445"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86" name="9"/>
          <p:cNvSpPr/>
          <p:nvPr/>
        </p:nvSpPr>
        <p:spPr>
          <a:xfrm>
            <a:off x="1702594"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87" name="3"/>
          <p:cNvSpPr/>
          <p:nvPr/>
        </p:nvSpPr>
        <p:spPr>
          <a:xfrm>
            <a:off x="2577703"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88" name="28"/>
          <p:cNvSpPr/>
          <p:nvPr/>
        </p:nvSpPr>
        <p:spPr>
          <a:xfrm>
            <a:off x="3452812" y="388441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489" name="62"/>
          <p:cNvSpPr/>
          <p:nvPr/>
        </p:nvSpPr>
        <p:spPr>
          <a:xfrm>
            <a:off x="689074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490"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491" name="25"/>
          <p:cNvSpPr/>
          <p:nvPr/>
        </p:nvSpPr>
        <p:spPr>
          <a:xfrm>
            <a:off x="3452812"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492" name="97"/>
          <p:cNvSpPr/>
          <p:nvPr/>
        </p:nvSpPr>
        <p:spPr>
          <a:xfrm>
            <a:off x="9775031" y="530423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2228131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81"/>
          <p:cNvSpPr/>
          <p:nvPr/>
        </p:nvSpPr>
        <p:spPr>
          <a:xfrm>
            <a:off x="875704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495" name="39"/>
          <p:cNvSpPr/>
          <p:nvPr/>
        </p:nvSpPr>
        <p:spPr>
          <a:xfrm>
            <a:off x="5256609"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496"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497" name="9"/>
          <p:cNvSpPr/>
          <p:nvPr/>
        </p:nvSpPr>
        <p:spPr>
          <a:xfrm>
            <a:off x="175617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498" name="3"/>
          <p:cNvSpPr/>
          <p:nvPr/>
        </p:nvSpPr>
        <p:spPr>
          <a:xfrm>
            <a:off x="26312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499"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00" name="62"/>
          <p:cNvSpPr/>
          <p:nvPr/>
        </p:nvSpPr>
        <p:spPr>
          <a:xfrm>
            <a:off x="7006828"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01"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02"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03"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04" name="Line"/>
          <p:cNvSpPr/>
          <p:nvPr/>
        </p:nvSpPr>
        <p:spPr>
          <a:xfrm>
            <a:off x="1763680" y="1883672"/>
            <a:ext cx="2635935" cy="4146"/>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05" name="Line"/>
          <p:cNvSpPr/>
          <p:nvPr/>
        </p:nvSpPr>
        <p:spPr>
          <a:xfrm flipV="1">
            <a:off x="8907503" y="1875181"/>
            <a:ext cx="1637833" cy="5302"/>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06" name="Line"/>
          <p:cNvSpPr/>
          <p:nvPr/>
        </p:nvSpPr>
        <p:spPr>
          <a:xfrm>
            <a:off x="5149453" y="1875235"/>
            <a:ext cx="1021466" cy="1166"/>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07" name="Line"/>
          <p:cNvSpPr/>
          <p:nvPr/>
        </p:nvSpPr>
        <p:spPr>
          <a:xfrm flipV="1">
            <a:off x="6962180" y="1875235"/>
            <a:ext cx="922802" cy="12339"/>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2141153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81"/>
          <p:cNvSpPr/>
          <p:nvPr/>
        </p:nvSpPr>
        <p:spPr>
          <a:xfrm>
            <a:off x="8757047"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10"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11"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12" name="9"/>
          <p:cNvSpPr/>
          <p:nvPr/>
        </p:nvSpPr>
        <p:spPr>
          <a:xfrm>
            <a:off x="175617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13" name="3"/>
          <p:cNvSpPr/>
          <p:nvPr/>
        </p:nvSpPr>
        <p:spPr>
          <a:xfrm>
            <a:off x="26312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14"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15"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16"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17"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18"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19" name="Line"/>
          <p:cNvSpPr/>
          <p:nvPr/>
        </p:nvSpPr>
        <p:spPr>
          <a:xfrm>
            <a:off x="1763680" y="1883672"/>
            <a:ext cx="2635935" cy="4146"/>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20" name="Line"/>
          <p:cNvSpPr/>
          <p:nvPr/>
        </p:nvSpPr>
        <p:spPr>
          <a:xfrm flipV="1">
            <a:off x="8907503" y="1875181"/>
            <a:ext cx="1637833" cy="5302"/>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2595918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81"/>
          <p:cNvSpPr/>
          <p:nvPr/>
        </p:nvSpPr>
        <p:spPr>
          <a:xfrm>
            <a:off x="875704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23"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24"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25" name="9"/>
          <p:cNvSpPr/>
          <p:nvPr/>
        </p:nvSpPr>
        <p:spPr>
          <a:xfrm>
            <a:off x="1756172"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26" name="3"/>
          <p:cNvSpPr/>
          <p:nvPr/>
        </p:nvSpPr>
        <p:spPr>
          <a:xfrm>
            <a:off x="26312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27"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28"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29"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30"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31"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32" name="Line"/>
          <p:cNvSpPr/>
          <p:nvPr/>
        </p:nvSpPr>
        <p:spPr>
          <a:xfrm>
            <a:off x="1763680" y="1883672"/>
            <a:ext cx="2635935" cy="4146"/>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
        <p:nvSpPr>
          <p:cNvPr id="533" name="Line"/>
          <p:cNvSpPr/>
          <p:nvPr/>
        </p:nvSpPr>
        <p:spPr>
          <a:xfrm flipV="1">
            <a:off x="8907503" y="1875181"/>
            <a:ext cx="1637833" cy="5302"/>
          </a:xfrm>
          <a:prstGeom prst="line">
            <a:avLst/>
          </a:prstGeom>
          <a:ln w="38100">
            <a:solidFill>
              <a:srgbClr val="000000"/>
            </a:solidFill>
            <a:miter lim="400000"/>
          </a:ln>
        </p:spPr>
        <p:txBody>
          <a:bodyPr lIns="0" tIns="0" rIns="0" bIns="0"/>
          <a:lstStyle/>
          <a:p>
            <a:pPr defTabSz="321457">
              <a:defRPr sz="1200">
                <a:latin typeface="Helvetica"/>
                <a:ea typeface="Helvetica"/>
                <a:cs typeface="Helvetica"/>
                <a:sym typeface="Helvetica"/>
              </a:defRPr>
            </a:pPr>
            <a:endParaRPr sz="844"/>
          </a:p>
        </p:txBody>
      </p:sp>
    </p:spTree>
    <p:extLst>
      <p:ext uri="{BB962C8B-B14F-4D97-AF65-F5344CB8AC3E}">
        <p14:creationId xmlns:p14="http://schemas.microsoft.com/office/powerpoint/2010/main" val="1269048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36"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37"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38"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39" name="3"/>
          <p:cNvSpPr/>
          <p:nvPr/>
        </p:nvSpPr>
        <p:spPr>
          <a:xfrm>
            <a:off x="263128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40"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41"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42"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43"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44"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3008005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47"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48"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49"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50" name="3"/>
          <p:cNvSpPr/>
          <p:nvPr/>
        </p:nvSpPr>
        <p:spPr>
          <a:xfrm>
            <a:off x="3506391" y="231278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51"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52"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53"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54"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55" name="97"/>
          <p:cNvSpPr/>
          <p:nvPr/>
        </p:nvSpPr>
        <p:spPr>
          <a:xfrm>
            <a:off x="8060531" y="231278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56" name="&lt;"/>
          <p:cNvSpPr txBox="1"/>
          <p:nvPr/>
        </p:nvSpPr>
        <p:spPr>
          <a:xfrm>
            <a:off x="3799505" y="3487522"/>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557" name="&gt;"/>
          <p:cNvSpPr txBox="1"/>
          <p:nvPr/>
        </p:nvSpPr>
        <p:spPr>
          <a:xfrm>
            <a:off x="8355211" y="3487522"/>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1449455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60"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61"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62"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63" name="3"/>
          <p:cNvSpPr/>
          <p:nvPr/>
        </p:nvSpPr>
        <p:spPr>
          <a:xfrm>
            <a:off x="1970484"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64"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65"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66"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67"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68" name="97"/>
          <p:cNvSpPr/>
          <p:nvPr/>
        </p:nvSpPr>
        <p:spPr>
          <a:xfrm>
            <a:off x="9087445"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1273873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71"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72"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73"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74" name="3"/>
          <p:cNvSpPr/>
          <p:nvPr/>
        </p:nvSpPr>
        <p:spPr>
          <a:xfrm>
            <a:off x="1970484"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75"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76"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77"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78" name="25"/>
          <p:cNvSpPr/>
          <p:nvPr/>
        </p:nvSpPr>
        <p:spPr>
          <a:xfrm>
            <a:off x="3506391" y="2419945"/>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79" name="97"/>
          <p:cNvSpPr/>
          <p:nvPr/>
        </p:nvSpPr>
        <p:spPr>
          <a:xfrm>
            <a:off x="9087445"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
        <p:nvSpPr>
          <p:cNvPr id="580" name="&gt;"/>
          <p:cNvSpPr txBox="1"/>
          <p:nvPr/>
        </p:nvSpPr>
        <p:spPr>
          <a:xfrm>
            <a:off x="3799505" y="3487522"/>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293753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1B898-700B-3248-A2E3-8D6DA07B6D4B}"/>
              </a:ext>
            </a:extLst>
          </p:cNvPr>
          <p:cNvSpPr>
            <a:spLocks noGrp="1"/>
          </p:cNvSpPr>
          <p:nvPr>
            <p:ph type="title"/>
          </p:nvPr>
        </p:nvSpPr>
        <p:spPr/>
        <p:txBody>
          <a:bodyPr/>
          <a:lstStyle/>
          <a:p>
            <a:r>
              <a:rPr lang="en-US" dirty="0" err="1"/>
              <a:t>TurKit</a:t>
            </a:r>
            <a:r>
              <a:rPr lang="en-US" dirty="0"/>
              <a:t>: A programming language for the crowd</a:t>
            </a:r>
          </a:p>
        </p:txBody>
      </p:sp>
      <p:sp>
        <p:nvSpPr>
          <p:cNvPr id="6" name="MTurk provides an on-demand source for human computation…">
            <a:extLst>
              <a:ext uri="{FF2B5EF4-FFF2-40B4-BE49-F238E27FC236}">
                <a16:creationId xmlns:a16="http://schemas.microsoft.com/office/drawing/2014/main" id="{29582077-E841-1E4E-85A2-5B1099685B0D}"/>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ideas = []</a:t>
            </a:r>
          </a:p>
          <a:p>
            <a:pPr defTabSz="321457">
              <a:defRPr sz="3500">
                <a:solidFill>
                  <a:srgbClr val="404040"/>
                </a:solidFill>
                <a:latin typeface="Consolas"/>
                <a:ea typeface="Consolas"/>
                <a:cs typeface="Consolas"/>
                <a:sym typeface="Consolas"/>
              </a:defRPr>
            </a:pPr>
            <a:r>
              <a:rPr lang="en-US" sz="1900" dirty="0"/>
              <a:t>for (var </a:t>
            </a:r>
            <a:r>
              <a:rPr lang="en-US" sz="1900" dirty="0" err="1"/>
              <a:t>i</a:t>
            </a:r>
            <a:r>
              <a:rPr lang="en-US" sz="1900" dirty="0"/>
              <a:t> = 0; </a:t>
            </a:r>
            <a:r>
              <a:rPr lang="en-US" sz="1900" dirty="0" err="1"/>
              <a:t>i</a:t>
            </a:r>
            <a:r>
              <a:rPr lang="en-US" sz="1900" dirty="0"/>
              <a:t> &lt; 5; </a:t>
            </a:r>
            <a:r>
              <a:rPr lang="en-US" sz="1900" dirty="0" err="1"/>
              <a:t>i</a:t>
            </a:r>
            <a:r>
              <a:rPr lang="en-US" sz="1900" dirty="0"/>
              <a:t>++) {</a:t>
            </a:r>
          </a:p>
          <a:p>
            <a:pPr lvl="1" indent="0" defTabSz="321457">
              <a:buNone/>
              <a:defRPr sz="3500">
                <a:solidFill>
                  <a:srgbClr val="404040"/>
                </a:solidFill>
                <a:latin typeface="Consolas"/>
                <a:ea typeface="Consolas"/>
                <a:cs typeface="Consolas"/>
                <a:sym typeface="Consolas"/>
              </a:defRPr>
            </a:pPr>
            <a:r>
              <a:rPr lang="en-US" sz="1900" dirty="0"/>
              <a:t>idea = </a:t>
            </a:r>
            <a:r>
              <a:rPr lang="en-US" sz="1900" dirty="0" err="1">
                <a:solidFill>
                  <a:srgbClr val="000000"/>
                </a:solidFill>
                <a:latin typeface="Arial Rounded MT Bold"/>
                <a:ea typeface="Arial Rounded MT Bold"/>
                <a:cs typeface="Arial Rounded MT Bold"/>
                <a:sym typeface="Arial Rounded MT Bold"/>
              </a:rPr>
              <a:t>mturk.prompt</a:t>
            </a:r>
            <a:r>
              <a:rPr lang="en-US" sz="1900" dirty="0">
                <a:solidFill>
                  <a:srgbClr val="000000"/>
                </a:solidFill>
              </a:rPr>
              <a:t>(</a:t>
            </a:r>
          </a:p>
          <a:p>
            <a:pPr lvl="2" indent="0" defTabSz="321457">
              <a:buNone/>
              <a:defRPr sz="3500">
                <a:solidFill>
                  <a:srgbClr val="404040"/>
                </a:solidFill>
                <a:latin typeface="Consolas"/>
                <a:ea typeface="Consolas"/>
                <a:cs typeface="Consolas"/>
                <a:sym typeface="Consolas"/>
              </a:defRPr>
            </a:pPr>
            <a:r>
              <a:rPr lang="en-US" sz="1900" dirty="0"/>
              <a:t>"What’s fun to see in New York City?</a:t>
            </a:r>
            <a:r>
              <a:rPr lang="en-US" sz="1900" dirty="0">
                <a:solidFill>
                  <a:srgbClr val="000000"/>
                </a:solidFill>
                <a:latin typeface="Times Roman"/>
                <a:ea typeface="Times Roman"/>
                <a:cs typeface="Times Roman"/>
                <a:sym typeface="Times Roman"/>
              </a:rPr>
              <a:t> </a:t>
            </a:r>
            <a:r>
              <a:rPr lang="en-US" sz="1900" dirty="0"/>
              <a:t>Ideas so far: " + </a:t>
            </a:r>
            <a:r>
              <a:rPr lang="en-US" sz="1900" dirty="0" err="1"/>
              <a:t>ideas.join</a:t>
            </a:r>
            <a:r>
              <a:rPr lang="en-US" sz="1900" dirty="0"/>
              <a:t>(", "))</a:t>
            </a:r>
          </a:p>
          <a:p>
            <a:pPr lvl="1" indent="0" defTabSz="321457">
              <a:buNone/>
              <a:defRPr sz="3500">
                <a:solidFill>
                  <a:srgbClr val="404040"/>
                </a:solidFill>
                <a:latin typeface="Consolas"/>
                <a:ea typeface="Consolas"/>
                <a:cs typeface="Consolas"/>
                <a:sym typeface="Consolas"/>
              </a:defRPr>
            </a:pPr>
            <a:r>
              <a:rPr lang="en-US" sz="1900" dirty="0" err="1"/>
              <a:t>ideas.push</a:t>
            </a:r>
            <a:r>
              <a:rPr lang="en-US" sz="1900" dirty="0"/>
              <a:t>(idea)</a:t>
            </a:r>
          </a:p>
          <a:p>
            <a:pPr defTabSz="321457">
              <a:spcBef>
                <a:spcPts val="844"/>
              </a:spcBef>
              <a:defRPr sz="3500">
                <a:solidFill>
                  <a:srgbClr val="404040"/>
                </a:solidFill>
                <a:latin typeface="Consolas"/>
                <a:ea typeface="Consolas"/>
                <a:cs typeface="Consolas"/>
                <a:sym typeface="Consolas"/>
              </a:defRPr>
            </a:pPr>
            <a:r>
              <a:rPr lang="en-US" sz="1900" dirty="0"/>
              <a:t>}</a:t>
            </a:r>
            <a:endParaRPr lang="en-US" sz="1900" dirty="0">
              <a:solidFill>
                <a:srgbClr val="000000"/>
              </a:solidFill>
              <a:latin typeface="Times Roman"/>
              <a:ea typeface="Times Roman"/>
              <a:cs typeface="Times Roman"/>
              <a:sym typeface="Times Roman"/>
            </a:endParaRPr>
          </a:p>
          <a:p>
            <a:pPr defTabSz="321457">
              <a:spcBef>
                <a:spcPts val="844"/>
              </a:spcBef>
              <a:defRPr sz="3500">
                <a:solidFill>
                  <a:srgbClr val="404040"/>
                </a:solidFill>
                <a:latin typeface="Consolas"/>
                <a:ea typeface="Consolas"/>
                <a:cs typeface="Consolas"/>
                <a:sym typeface="Consolas"/>
              </a:defRPr>
            </a:pPr>
            <a:r>
              <a:rPr lang="en-US" sz="1900" dirty="0" err="1"/>
              <a:t>ideas.sort</a:t>
            </a:r>
            <a:r>
              <a:rPr lang="en-US" sz="1900" dirty="0"/>
              <a:t>(function (a, b) {</a:t>
            </a:r>
          </a:p>
          <a:p>
            <a:pPr lvl="1" indent="0" defTabSz="321457">
              <a:spcBef>
                <a:spcPts val="844"/>
              </a:spcBef>
              <a:buNone/>
              <a:defRPr sz="3500">
                <a:solidFill>
                  <a:srgbClr val="404040"/>
                </a:solidFill>
                <a:latin typeface="Consolas"/>
                <a:ea typeface="Consolas"/>
                <a:cs typeface="Consolas"/>
                <a:sym typeface="Consolas"/>
              </a:defRPr>
            </a:pPr>
            <a:r>
              <a:rPr lang="en-US" sz="1900" dirty="0"/>
              <a:t>v = </a:t>
            </a:r>
            <a:r>
              <a:rPr lang="en-US" sz="1900" dirty="0" err="1">
                <a:solidFill>
                  <a:srgbClr val="000000"/>
                </a:solidFill>
                <a:latin typeface="Arial Rounded MT Bold"/>
                <a:ea typeface="Arial Rounded MT Bold"/>
                <a:cs typeface="Arial Rounded MT Bold"/>
                <a:sym typeface="Arial Rounded MT Bold"/>
              </a:rPr>
              <a:t>mturk.vote</a:t>
            </a:r>
            <a:r>
              <a:rPr lang="en-US" sz="1900" dirty="0"/>
              <a:t>("Which is better?", [a, b]) return v == a ? ‐1 : 1</a:t>
            </a:r>
            <a:endParaRPr lang="en-US" sz="1900" dirty="0">
              <a:solidFill>
                <a:srgbClr val="000000"/>
              </a:solidFill>
              <a:latin typeface="Times Roman"/>
              <a:ea typeface="Times Roman"/>
              <a:cs typeface="Times Roman"/>
              <a:sym typeface="Times Roman"/>
            </a:endParaRPr>
          </a:p>
          <a:p>
            <a:pPr defTabSz="321457">
              <a:spcBef>
                <a:spcPts val="844"/>
              </a:spcBef>
              <a:defRPr sz="3500">
                <a:solidFill>
                  <a:srgbClr val="404040"/>
                </a:solidFill>
                <a:latin typeface="Consolas"/>
                <a:ea typeface="Consolas"/>
                <a:cs typeface="Consolas"/>
                <a:sym typeface="Consolas"/>
              </a:defRPr>
            </a:pPr>
            <a:r>
              <a:rPr lang="en-US" sz="1900" dirty="0"/>
              <a:t>})</a:t>
            </a:r>
          </a:p>
        </p:txBody>
      </p:sp>
    </p:spTree>
    <p:extLst>
      <p:ext uri="{BB962C8B-B14F-4D97-AF65-F5344CB8AC3E}">
        <p14:creationId xmlns:p14="http://schemas.microsoft.com/office/powerpoint/2010/main" val="100527653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81"/>
          <p:cNvSpPr/>
          <p:nvPr/>
        </p:nvSpPr>
        <p:spPr>
          <a:xfrm>
            <a:off x="806053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83"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84"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85" name="9"/>
          <p:cNvSpPr/>
          <p:nvPr/>
        </p:nvSpPr>
        <p:spPr>
          <a:xfrm>
            <a:off x="3506391" y="4045148"/>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86" name="3"/>
          <p:cNvSpPr/>
          <p:nvPr/>
        </p:nvSpPr>
        <p:spPr>
          <a:xfrm>
            <a:off x="1970484"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87"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88"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589"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590" name="25"/>
          <p:cNvSpPr/>
          <p:nvPr/>
        </p:nvSpPr>
        <p:spPr>
          <a:xfrm>
            <a:off x="4381500"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591" name="97"/>
          <p:cNvSpPr/>
          <p:nvPr/>
        </p:nvSpPr>
        <p:spPr>
          <a:xfrm>
            <a:off x="9087445" y="5402461"/>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2367870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81"/>
          <p:cNvSpPr/>
          <p:nvPr/>
        </p:nvSpPr>
        <p:spPr>
          <a:xfrm>
            <a:off x="875704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594"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595"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596" name="9"/>
          <p:cNvSpPr/>
          <p:nvPr/>
        </p:nvSpPr>
        <p:spPr>
          <a:xfrm>
            <a:off x="2631281"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597" name="3"/>
          <p:cNvSpPr/>
          <p:nvPr/>
        </p:nvSpPr>
        <p:spPr>
          <a:xfrm>
            <a:off x="1756172"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598"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599"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600"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601" name="25"/>
          <p:cNvSpPr/>
          <p:nvPr/>
        </p:nvSpPr>
        <p:spPr>
          <a:xfrm>
            <a:off x="3506391"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602" name="97"/>
          <p:cNvSpPr/>
          <p:nvPr/>
        </p:nvSpPr>
        <p:spPr>
          <a:xfrm>
            <a:off x="9632156" y="589359"/>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3704799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81"/>
          <p:cNvSpPr/>
          <p:nvPr/>
        </p:nvSpPr>
        <p:spPr>
          <a:xfrm>
            <a:off x="875704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605" name="39"/>
          <p:cNvSpPr/>
          <p:nvPr/>
        </p:nvSpPr>
        <p:spPr>
          <a:xfrm>
            <a:off x="5256609"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606" name="68"/>
          <p:cNvSpPr/>
          <p:nvPr/>
        </p:nvSpPr>
        <p:spPr>
          <a:xfrm>
            <a:off x="7881937"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607" name="9"/>
          <p:cNvSpPr/>
          <p:nvPr/>
        </p:nvSpPr>
        <p:spPr>
          <a:xfrm>
            <a:off x="2631281"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608" name="3"/>
          <p:cNvSpPr/>
          <p:nvPr/>
        </p:nvSpPr>
        <p:spPr>
          <a:xfrm>
            <a:off x="1756172"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609" name="28"/>
          <p:cNvSpPr/>
          <p:nvPr/>
        </p:nvSpPr>
        <p:spPr>
          <a:xfrm>
            <a:off x="4381500"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610" name="62"/>
          <p:cNvSpPr/>
          <p:nvPr/>
        </p:nvSpPr>
        <p:spPr>
          <a:xfrm>
            <a:off x="7006828"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611" name="42"/>
          <p:cNvSpPr/>
          <p:nvPr/>
        </p:nvSpPr>
        <p:spPr>
          <a:xfrm>
            <a:off x="6131719" y="589359"/>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612" name="25"/>
          <p:cNvSpPr/>
          <p:nvPr/>
        </p:nvSpPr>
        <p:spPr>
          <a:xfrm>
            <a:off x="3506391"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613" name="97"/>
          <p:cNvSpPr/>
          <p:nvPr/>
        </p:nvSpPr>
        <p:spPr>
          <a:xfrm>
            <a:off x="9632156" y="589359"/>
            <a:ext cx="892969" cy="892969"/>
          </a:xfrm>
          <a:prstGeom prst="rect">
            <a:avLst/>
          </a:prstGeom>
          <a:solidFill>
            <a:srgbClr val="FFD479"/>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1472611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Quicksort on MTurk"/>
          <p:cNvSpPr txBox="1">
            <a:spLocks noGrp="1"/>
          </p:cNvSpPr>
          <p:nvPr>
            <p:ph type="title"/>
          </p:nvPr>
        </p:nvSpPr>
        <p:spPr>
          <a:prstGeom prst="rect">
            <a:avLst/>
          </a:prstGeom>
        </p:spPr>
        <p:txBody>
          <a:bodyPr/>
          <a:lstStyle/>
          <a:p>
            <a:r>
              <a:t>Quicksort on MTurk</a:t>
            </a:r>
          </a:p>
        </p:txBody>
      </p:sp>
      <p:sp>
        <p:nvSpPr>
          <p:cNvPr id="4" name="MTurk provides an on-demand source for human computation…">
            <a:extLst>
              <a:ext uri="{FF2B5EF4-FFF2-40B4-BE49-F238E27FC236}">
                <a16:creationId xmlns:a16="http://schemas.microsoft.com/office/drawing/2014/main" id="{23740DB7-19F0-4148-96AD-A4CB88BF8D6E}"/>
              </a:ext>
            </a:extLst>
          </p:cNvPr>
          <p:cNvSpPr txBox="1">
            <a:spLocks/>
          </p:cNvSpPr>
          <p:nvPr/>
        </p:nvSpPr>
        <p:spPr>
          <a:xfrm>
            <a:off x="399674" y="1376827"/>
            <a:ext cx="11055768" cy="254472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b="1" dirty="0"/>
              <a:t>compare</a:t>
            </a:r>
            <a:r>
              <a:rPr lang="en-US" sz="1900" dirty="0"/>
              <a:t>(a, b):</a:t>
            </a:r>
          </a:p>
          <a:p>
            <a:pPr defTabSz="321457">
              <a:defRPr sz="3500">
                <a:solidFill>
                  <a:srgbClr val="404040"/>
                </a:solidFill>
                <a:latin typeface="Consolas"/>
                <a:ea typeface="Consolas"/>
                <a:cs typeface="Consolas"/>
                <a:sym typeface="Consolas"/>
              </a:defRPr>
            </a:pPr>
            <a:r>
              <a:rPr lang="en-US" sz="1900" dirty="0"/>
              <a:t>    </a:t>
            </a:r>
            <a:r>
              <a:rPr lang="en-US" sz="1900" dirty="0" err="1"/>
              <a:t>hitId</a:t>
            </a:r>
            <a:r>
              <a:rPr lang="en-US" sz="1900" dirty="0"/>
              <a:t> ← </a:t>
            </a:r>
            <a:r>
              <a:rPr lang="en-US" sz="1900" b="1" dirty="0" err="1"/>
              <a:t>createHIT</a:t>
            </a:r>
            <a:r>
              <a:rPr lang="en-US" sz="1900" dirty="0"/>
              <a:t>(...a...b...) </a:t>
            </a:r>
          </a:p>
          <a:p>
            <a:pPr defTabSz="321457">
              <a:defRPr sz="3500">
                <a:solidFill>
                  <a:srgbClr val="404040"/>
                </a:solidFill>
                <a:latin typeface="Consolas"/>
                <a:ea typeface="Consolas"/>
                <a:cs typeface="Consolas"/>
                <a:sym typeface="Consolas"/>
              </a:defRPr>
            </a:pPr>
            <a:r>
              <a:rPr lang="en-US" sz="1900" dirty="0"/>
              <a:t>    result ← </a:t>
            </a:r>
            <a:r>
              <a:rPr lang="en-US" sz="1900" b="1" dirty="0" err="1"/>
              <a:t>getHITResult</a:t>
            </a:r>
            <a:r>
              <a:rPr lang="en-US" sz="1900" dirty="0"/>
              <a:t>(</a:t>
            </a:r>
            <a:r>
              <a:rPr lang="en-US" sz="1900" dirty="0" err="1"/>
              <a:t>hitId</a:t>
            </a:r>
            <a:r>
              <a:rPr lang="en-US" sz="1900" dirty="0"/>
              <a:t>) </a:t>
            </a:r>
          </a:p>
          <a:p>
            <a:pPr defTabSz="321457">
              <a:defRPr sz="3500">
                <a:solidFill>
                  <a:srgbClr val="404040"/>
                </a:solidFill>
                <a:latin typeface="Consolas"/>
                <a:ea typeface="Consolas"/>
                <a:cs typeface="Consolas"/>
                <a:sym typeface="Consolas"/>
              </a:defRPr>
            </a:pPr>
            <a:r>
              <a:rPr lang="en-US" sz="1900" dirty="0"/>
              <a:t>    return (result says a &lt; b)</a:t>
            </a:r>
          </a:p>
        </p:txBody>
      </p:sp>
    </p:spTree>
    <p:extLst>
      <p:ext uri="{BB962C8B-B14F-4D97-AF65-F5344CB8AC3E}">
        <p14:creationId xmlns:p14="http://schemas.microsoft.com/office/powerpoint/2010/main" val="2702945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quare"/>
          <p:cNvSpPr/>
          <p:nvPr/>
        </p:nvSpPr>
        <p:spPr>
          <a:xfrm>
            <a:off x="1434206" y="258961"/>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19" name="Square"/>
          <p:cNvSpPr/>
          <p:nvPr/>
        </p:nvSpPr>
        <p:spPr>
          <a:xfrm>
            <a:off x="2765227" y="258961"/>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0"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1"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2"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3" name="Square"/>
          <p:cNvSpPr/>
          <p:nvPr/>
        </p:nvSpPr>
        <p:spPr>
          <a:xfrm>
            <a:off x="8069461"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4"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098216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quare"/>
          <p:cNvSpPr/>
          <p:nvPr/>
        </p:nvSpPr>
        <p:spPr>
          <a:xfrm>
            <a:off x="1434703" y="258961"/>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27" name="Square"/>
          <p:cNvSpPr/>
          <p:nvPr/>
        </p:nvSpPr>
        <p:spPr>
          <a:xfrm>
            <a:off x="2765227" y="258961"/>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8"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9"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0"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1" name="Square"/>
          <p:cNvSpPr/>
          <p:nvPr/>
        </p:nvSpPr>
        <p:spPr>
          <a:xfrm>
            <a:off x="5158383" y="4232672"/>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2"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951463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quare"/>
          <p:cNvSpPr/>
          <p:nvPr/>
        </p:nvSpPr>
        <p:spPr>
          <a:xfrm>
            <a:off x="5158383" y="1746232"/>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35" name="Square"/>
          <p:cNvSpPr/>
          <p:nvPr/>
        </p:nvSpPr>
        <p:spPr>
          <a:xfrm>
            <a:off x="2765227" y="258961"/>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6"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7"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8"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39" name="Square"/>
          <p:cNvSpPr/>
          <p:nvPr/>
        </p:nvSpPr>
        <p:spPr>
          <a:xfrm>
            <a:off x="5158383" y="4232672"/>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0"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41" name="&g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543459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quare"/>
          <p:cNvSpPr/>
          <p:nvPr/>
        </p:nvSpPr>
        <p:spPr>
          <a:xfrm>
            <a:off x="1800820" y="5028868"/>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
        <p:nvSpPr>
          <p:cNvPr id="644" name="Square"/>
          <p:cNvSpPr/>
          <p:nvPr/>
        </p:nvSpPr>
        <p:spPr>
          <a:xfrm>
            <a:off x="5174094" y="1722431"/>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5"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6"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7"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8" name="Square"/>
          <p:cNvSpPr/>
          <p:nvPr/>
        </p:nvSpPr>
        <p:spPr>
          <a:xfrm>
            <a:off x="5158383" y="4232672"/>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49"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50" name="&g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136433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quare"/>
          <p:cNvSpPr/>
          <p:nvPr/>
        </p:nvSpPr>
        <p:spPr>
          <a:xfrm>
            <a:off x="3140273" y="5028868"/>
            <a:ext cx="1339453" cy="1339453"/>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4" name="Square"/>
          <p:cNvSpPr/>
          <p:nvPr/>
        </p:nvSpPr>
        <p:spPr>
          <a:xfrm>
            <a:off x="5167810" y="1717484"/>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5" name="Square"/>
          <p:cNvSpPr/>
          <p:nvPr/>
        </p:nvSpPr>
        <p:spPr>
          <a:xfrm>
            <a:off x="5417344"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6" name="Square"/>
          <p:cNvSpPr/>
          <p:nvPr/>
        </p:nvSpPr>
        <p:spPr>
          <a:xfrm>
            <a:off x="6738938"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7" name="Square"/>
          <p:cNvSpPr/>
          <p:nvPr/>
        </p:nvSpPr>
        <p:spPr>
          <a:xfrm>
            <a:off x="5158383" y="4232672"/>
            <a:ext cx="2009180" cy="2009180"/>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58" name="Square"/>
          <p:cNvSpPr/>
          <p:nvPr/>
        </p:nvSpPr>
        <p:spPr>
          <a:xfrm>
            <a:off x="9399984" y="258961"/>
            <a:ext cx="1339453" cy="1339453"/>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59" name="&l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10" name="Square">
            <a:extLst>
              <a:ext uri="{FF2B5EF4-FFF2-40B4-BE49-F238E27FC236}">
                <a16:creationId xmlns:a16="http://schemas.microsoft.com/office/drawing/2014/main" id="{4085BBB7-95A5-7243-980B-D09A12D9B809}"/>
              </a:ext>
            </a:extLst>
          </p:cNvPr>
          <p:cNvSpPr/>
          <p:nvPr/>
        </p:nvSpPr>
        <p:spPr>
          <a:xfrm>
            <a:off x="1800820" y="5028868"/>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Tree>
    <p:extLst>
      <p:ext uri="{BB962C8B-B14F-4D97-AF65-F5344CB8AC3E}">
        <p14:creationId xmlns:p14="http://schemas.microsoft.com/office/powerpoint/2010/main" val="3642323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quare"/>
          <p:cNvSpPr/>
          <p:nvPr/>
        </p:nvSpPr>
        <p:spPr>
          <a:xfrm>
            <a:off x="7846220" y="5028868"/>
            <a:ext cx="1339453" cy="1339453"/>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4" name="Square"/>
          <p:cNvSpPr/>
          <p:nvPr/>
        </p:nvSpPr>
        <p:spPr>
          <a:xfrm>
            <a:off x="5158383" y="1726911"/>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5" name="Square"/>
          <p:cNvSpPr/>
          <p:nvPr/>
        </p:nvSpPr>
        <p:spPr>
          <a:xfrm>
            <a:off x="6738938"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6" name="Square"/>
          <p:cNvSpPr/>
          <p:nvPr/>
        </p:nvSpPr>
        <p:spPr>
          <a:xfrm>
            <a:off x="5158383" y="4232672"/>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67" name="Square"/>
          <p:cNvSpPr/>
          <p:nvPr/>
        </p:nvSpPr>
        <p:spPr>
          <a:xfrm>
            <a:off x="9399984" y="258961"/>
            <a:ext cx="1339453" cy="1339453"/>
          </a:xfrm>
          <a:prstGeom prst="rect">
            <a:avLst/>
          </a:prstGeom>
          <a:blipFill>
            <a:blip r:embed="rId6"/>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68" name="&l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10" name="Square">
            <a:extLst>
              <a:ext uri="{FF2B5EF4-FFF2-40B4-BE49-F238E27FC236}">
                <a16:creationId xmlns:a16="http://schemas.microsoft.com/office/drawing/2014/main" id="{6625548E-6896-2D42-9927-6AA4245ABBEA}"/>
              </a:ext>
            </a:extLst>
          </p:cNvPr>
          <p:cNvSpPr/>
          <p:nvPr/>
        </p:nvSpPr>
        <p:spPr>
          <a:xfrm>
            <a:off x="3140273" y="5028868"/>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 name="Square">
            <a:extLst>
              <a:ext uri="{FF2B5EF4-FFF2-40B4-BE49-F238E27FC236}">
                <a16:creationId xmlns:a16="http://schemas.microsoft.com/office/drawing/2014/main" id="{52EEB13C-8D51-FF48-9013-04C99887ED27}"/>
              </a:ext>
            </a:extLst>
          </p:cNvPr>
          <p:cNvSpPr/>
          <p:nvPr/>
        </p:nvSpPr>
        <p:spPr>
          <a:xfrm>
            <a:off x="1800820" y="5028868"/>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Tree>
    <p:extLst>
      <p:ext uri="{BB962C8B-B14F-4D97-AF65-F5344CB8AC3E}">
        <p14:creationId xmlns:p14="http://schemas.microsoft.com/office/powerpoint/2010/main" val="3051254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BEE12C-1DF9-9C40-8570-0D22E07CBC04}"/>
              </a:ext>
            </a:extLst>
          </p:cNvPr>
          <p:cNvSpPr>
            <a:spLocks noGrp="1"/>
          </p:cNvSpPr>
          <p:nvPr>
            <p:ph type="title"/>
          </p:nvPr>
        </p:nvSpPr>
        <p:spPr/>
        <p:txBody>
          <a:bodyPr/>
          <a:lstStyle/>
          <a:p>
            <a:r>
              <a:rPr lang="en-US" dirty="0"/>
              <a:t>What new concerns exist for crowd programming?</a:t>
            </a:r>
          </a:p>
        </p:txBody>
      </p:sp>
      <p:sp>
        <p:nvSpPr>
          <p:cNvPr id="6" name="MTurk provides an on-demand source for human computation…">
            <a:extLst>
              <a:ext uri="{FF2B5EF4-FFF2-40B4-BE49-F238E27FC236}">
                <a16:creationId xmlns:a16="http://schemas.microsoft.com/office/drawing/2014/main" id="{526B585E-25FE-5F49-97D4-F9FE8EC0C3D9}"/>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After a HIT is posted to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it can take hours before </a:t>
            </a:r>
            <a:r>
              <a:rPr lang="en-US" sz="2400" dirty="0" err="1">
                <a:latin typeface="Arial" panose="020B0604020202020204" pitchFamily="34" charset="0"/>
                <a:cs typeface="Arial" panose="020B0604020202020204" pitchFamily="34" charset="0"/>
              </a:rPr>
              <a:t>Turkers</a:t>
            </a:r>
            <a:r>
              <a:rPr lang="en-US" sz="2400" dirty="0">
                <a:latin typeface="Arial" panose="020B0604020202020204" pitchFamily="34" charset="0"/>
                <a:cs typeface="Arial" panose="020B0604020202020204" pitchFamily="34" charset="0"/>
              </a:rPr>
              <a:t> complete it and so latency could cause algorithms to take days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is the behavior if your program crashes?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What if this happens after you have already spent money on a bunch of HITs?</a:t>
            </a:r>
          </a:p>
        </p:txBody>
      </p:sp>
    </p:spTree>
    <p:extLst>
      <p:ext uri="{BB962C8B-B14F-4D97-AF65-F5344CB8AC3E}">
        <p14:creationId xmlns:p14="http://schemas.microsoft.com/office/powerpoint/2010/main" val="198205517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quare"/>
          <p:cNvSpPr/>
          <p:nvPr/>
        </p:nvSpPr>
        <p:spPr>
          <a:xfrm>
            <a:off x="9185673" y="5028868"/>
            <a:ext cx="1339453" cy="1339453"/>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dirty="0"/>
          </a:p>
        </p:txBody>
      </p:sp>
      <p:sp>
        <p:nvSpPr>
          <p:cNvPr id="674" name="Square"/>
          <p:cNvSpPr/>
          <p:nvPr/>
        </p:nvSpPr>
        <p:spPr>
          <a:xfrm>
            <a:off x="5158383" y="1721462"/>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75" name="Square"/>
          <p:cNvSpPr/>
          <p:nvPr/>
        </p:nvSpPr>
        <p:spPr>
          <a:xfrm>
            <a:off x="5158383" y="4232672"/>
            <a:ext cx="2009180" cy="2009180"/>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76" name="Square"/>
          <p:cNvSpPr/>
          <p:nvPr/>
        </p:nvSpPr>
        <p:spPr>
          <a:xfrm>
            <a:off x="9399984" y="258961"/>
            <a:ext cx="1339453" cy="1339453"/>
          </a:xfrm>
          <a:prstGeom prst="rect">
            <a:avLst/>
          </a:prstGeom>
          <a:blipFill>
            <a:blip r:embed="rId5"/>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77" name="&gt;"/>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
        <p:nvSpPr>
          <p:cNvPr id="10" name="Square">
            <a:extLst>
              <a:ext uri="{FF2B5EF4-FFF2-40B4-BE49-F238E27FC236}">
                <a16:creationId xmlns:a16="http://schemas.microsoft.com/office/drawing/2014/main" id="{FA00029B-E8BF-604E-A6C0-7996CDD996DE}"/>
              </a:ext>
            </a:extLst>
          </p:cNvPr>
          <p:cNvSpPr/>
          <p:nvPr/>
        </p:nvSpPr>
        <p:spPr>
          <a:xfrm>
            <a:off x="7846220" y="5028868"/>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1" name="Square">
            <a:extLst>
              <a:ext uri="{FF2B5EF4-FFF2-40B4-BE49-F238E27FC236}">
                <a16:creationId xmlns:a16="http://schemas.microsoft.com/office/drawing/2014/main" id="{716D7291-69AE-8145-B341-24777976821F}"/>
              </a:ext>
            </a:extLst>
          </p:cNvPr>
          <p:cNvSpPr/>
          <p:nvPr/>
        </p:nvSpPr>
        <p:spPr>
          <a:xfrm>
            <a:off x="3140273" y="5028868"/>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 name="Square">
            <a:extLst>
              <a:ext uri="{FF2B5EF4-FFF2-40B4-BE49-F238E27FC236}">
                <a16:creationId xmlns:a16="http://schemas.microsoft.com/office/drawing/2014/main" id="{AF51A371-A084-C941-9D9C-3DD847D26511}"/>
              </a:ext>
            </a:extLst>
          </p:cNvPr>
          <p:cNvSpPr/>
          <p:nvPr/>
        </p:nvSpPr>
        <p:spPr>
          <a:xfrm>
            <a:off x="1800820" y="5028868"/>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Tree>
    <p:extLst>
      <p:ext uri="{BB962C8B-B14F-4D97-AF65-F5344CB8AC3E}">
        <p14:creationId xmlns:p14="http://schemas.microsoft.com/office/powerpoint/2010/main" val="59914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quare"/>
          <p:cNvSpPr/>
          <p:nvPr/>
        </p:nvSpPr>
        <p:spPr>
          <a:xfrm>
            <a:off x="4479726" y="5028868"/>
            <a:ext cx="1339453" cy="1339453"/>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85" name="Square"/>
          <p:cNvSpPr/>
          <p:nvPr/>
        </p:nvSpPr>
        <p:spPr>
          <a:xfrm>
            <a:off x="5158383" y="1734832"/>
            <a:ext cx="2009180" cy="2009180"/>
          </a:xfrm>
          <a:prstGeom prst="rect">
            <a:avLst/>
          </a:prstGeom>
          <a:blipFill>
            <a:blip r:embed="rId3"/>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10" name="Square">
            <a:extLst>
              <a:ext uri="{FF2B5EF4-FFF2-40B4-BE49-F238E27FC236}">
                <a16:creationId xmlns:a16="http://schemas.microsoft.com/office/drawing/2014/main" id="{4F13F5E7-E90A-7F4E-9273-501EC31A0492}"/>
              </a:ext>
            </a:extLst>
          </p:cNvPr>
          <p:cNvSpPr/>
          <p:nvPr/>
        </p:nvSpPr>
        <p:spPr>
          <a:xfrm>
            <a:off x="9185673" y="5028868"/>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dirty="0"/>
          </a:p>
        </p:txBody>
      </p:sp>
      <p:sp>
        <p:nvSpPr>
          <p:cNvPr id="11" name="Square">
            <a:extLst>
              <a:ext uri="{FF2B5EF4-FFF2-40B4-BE49-F238E27FC236}">
                <a16:creationId xmlns:a16="http://schemas.microsoft.com/office/drawing/2014/main" id="{86C91FB1-3CAE-044D-AF3E-0497282B9036}"/>
              </a:ext>
            </a:extLst>
          </p:cNvPr>
          <p:cNvSpPr/>
          <p:nvPr/>
        </p:nvSpPr>
        <p:spPr>
          <a:xfrm>
            <a:off x="7846220" y="5028868"/>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 name="Square">
            <a:extLst>
              <a:ext uri="{FF2B5EF4-FFF2-40B4-BE49-F238E27FC236}">
                <a16:creationId xmlns:a16="http://schemas.microsoft.com/office/drawing/2014/main" id="{D8506EB1-ABA5-3B43-A92E-887CF894B8A6}"/>
              </a:ext>
            </a:extLst>
          </p:cNvPr>
          <p:cNvSpPr/>
          <p:nvPr/>
        </p:nvSpPr>
        <p:spPr>
          <a:xfrm>
            <a:off x="3140273" y="5028868"/>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 name="Square">
            <a:extLst>
              <a:ext uri="{FF2B5EF4-FFF2-40B4-BE49-F238E27FC236}">
                <a16:creationId xmlns:a16="http://schemas.microsoft.com/office/drawing/2014/main" id="{77BC06B2-88CE-304C-AC4D-9FBFAEE03469}"/>
              </a:ext>
            </a:extLst>
          </p:cNvPr>
          <p:cNvSpPr/>
          <p:nvPr/>
        </p:nvSpPr>
        <p:spPr>
          <a:xfrm>
            <a:off x="1800820" y="5028868"/>
            <a:ext cx="1339453" cy="1339453"/>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
        <p:nvSpPr>
          <p:cNvPr id="14" name="Square">
            <a:extLst>
              <a:ext uri="{FF2B5EF4-FFF2-40B4-BE49-F238E27FC236}">
                <a16:creationId xmlns:a16="http://schemas.microsoft.com/office/drawing/2014/main" id="{C9B60822-32E0-E445-9ECC-CBB19F761C88}"/>
              </a:ext>
            </a:extLst>
          </p:cNvPr>
          <p:cNvSpPr/>
          <p:nvPr/>
        </p:nvSpPr>
        <p:spPr>
          <a:xfrm>
            <a:off x="5158383" y="4232672"/>
            <a:ext cx="2009180" cy="2009180"/>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 name="&gt;">
            <a:extLst>
              <a:ext uri="{FF2B5EF4-FFF2-40B4-BE49-F238E27FC236}">
                <a16:creationId xmlns:a16="http://schemas.microsoft.com/office/drawing/2014/main" id="{A6C79EDA-42C4-524D-BE83-316FBC25CC4D}"/>
              </a:ext>
            </a:extLst>
          </p:cNvPr>
          <p:cNvSpPr txBox="1"/>
          <p:nvPr/>
        </p:nvSpPr>
        <p:spPr>
          <a:xfrm>
            <a:off x="5942630" y="3817921"/>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3891075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quare"/>
          <p:cNvSpPr/>
          <p:nvPr/>
        </p:nvSpPr>
        <p:spPr>
          <a:xfrm>
            <a:off x="5819179" y="5028868"/>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9" name="Square">
            <a:extLst>
              <a:ext uri="{FF2B5EF4-FFF2-40B4-BE49-F238E27FC236}">
                <a16:creationId xmlns:a16="http://schemas.microsoft.com/office/drawing/2014/main" id="{298C302D-74F5-C54E-846D-8B9BDDF2074C}"/>
              </a:ext>
            </a:extLst>
          </p:cNvPr>
          <p:cNvSpPr/>
          <p:nvPr/>
        </p:nvSpPr>
        <p:spPr>
          <a:xfrm>
            <a:off x="4479726" y="5028868"/>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0" name="Square">
            <a:extLst>
              <a:ext uri="{FF2B5EF4-FFF2-40B4-BE49-F238E27FC236}">
                <a16:creationId xmlns:a16="http://schemas.microsoft.com/office/drawing/2014/main" id="{4DC819E8-3723-964E-BD19-B3E7B213FB6F}"/>
              </a:ext>
            </a:extLst>
          </p:cNvPr>
          <p:cNvSpPr/>
          <p:nvPr/>
        </p:nvSpPr>
        <p:spPr>
          <a:xfrm>
            <a:off x="9185673" y="5028868"/>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dirty="0"/>
          </a:p>
        </p:txBody>
      </p:sp>
      <p:sp>
        <p:nvSpPr>
          <p:cNvPr id="11" name="Square">
            <a:extLst>
              <a:ext uri="{FF2B5EF4-FFF2-40B4-BE49-F238E27FC236}">
                <a16:creationId xmlns:a16="http://schemas.microsoft.com/office/drawing/2014/main" id="{2D26EC57-A5A3-2948-AD3F-7776CE1DA6A1}"/>
              </a:ext>
            </a:extLst>
          </p:cNvPr>
          <p:cNvSpPr/>
          <p:nvPr/>
        </p:nvSpPr>
        <p:spPr>
          <a:xfrm>
            <a:off x="7846220" y="5028868"/>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 name="Square">
            <a:extLst>
              <a:ext uri="{FF2B5EF4-FFF2-40B4-BE49-F238E27FC236}">
                <a16:creationId xmlns:a16="http://schemas.microsoft.com/office/drawing/2014/main" id="{DBC6D13B-8ABB-1646-A5E4-61563E65D08A}"/>
              </a:ext>
            </a:extLst>
          </p:cNvPr>
          <p:cNvSpPr/>
          <p:nvPr/>
        </p:nvSpPr>
        <p:spPr>
          <a:xfrm>
            <a:off x="3140273" y="5028868"/>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 name="Square">
            <a:extLst>
              <a:ext uri="{FF2B5EF4-FFF2-40B4-BE49-F238E27FC236}">
                <a16:creationId xmlns:a16="http://schemas.microsoft.com/office/drawing/2014/main" id="{78EC9598-85C8-1B44-BABA-DC4F5CFEBFF0}"/>
              </a:ext>
            </a:extLst>
          </p:cNvPr>
          <p:cNvSpPr/>
          <p:nvPr/>
        </p:nvSpPr>
        <p:spPr>
          <a:xfrm>
            <a:off x="1800820" y="5028868"/>
            <a:ext cx="1339453" cy="1339453"/>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dirty="0"/>
          </a:p>
        </p:txBody>
      </p:sp>
      <p:sp>
        <p:nvSpPr>
          <p:cNvPr id="14" name="Square">
            <a:extLst>
              <a:ext uri="{FF2B5EF4-FFF2-40B4-BE49-F238E27FC236}">
                <a16:creationId xmlns:a16="http://schemas.microsoft.com/office/drawing/2014/main" id="{553F4297-C855-A94A-8843-FE161DFBFD73}"/>
              </a:ext>
            </a:extLst>
          </p:cNvPr>
          <p:cNvSpPr/>
          <p:nvPr/>
        </p:nvSpPr>
        <p:spPr>
          <a:xfrm>
            <a:off x="5158383" y="4232672"/>
            <a:ext cx="2009180" cy="2009180"/>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867071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quare"/>
          <p:cNvSpPr/>
          <p:nvPr/>
        </p:nvSpPr>
        <p:spPr>
          <a:xfrm>
            <a:off x="1524000"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697" name="Square"/>
          <p:cNvSpPr/>
          <p:nvPr/>
        </p:nvSpPr>
        <p:spPr>
          <a:xfrm>
            <a:off x="283666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98"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99" name="Square"/>
          <p:cNvSpPr/>
          <p:nvPr/>
        </p:nvSpPr>
        <p:spPr>
          <a:xfrm>
            <a:off x="9399984"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0" name="Square"/>
          <p:cNvSpPr/>
          <p:nvPr/>
        </p:nvSpPr>
        <p:spPr>
          <a:xfrm>
            <a:off x="4149328"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1"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2"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03"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841842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quare"/>
          <p:cNvSpPr/>
          <p:nvPr/>
        </p:nvSpPr>
        <p:spPr>
          <a:xfrm>
            <a:off x="2943820" y="4143375"/>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06" name="Square"/>
          <p:cNvSpPr/>
          <p:nvPr/>
        </p:nvSpPr>
        <p:spPr>
          <a:xfrm>
            <a:off x="283666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7"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8" name="Square"/>
          <p:cNvSpPr/>
          <p:nvPr/>
        </p:nvSpPr>
        <p:spPr>
          <a:xfrm>
            <a:off x="7578328" y="4045148"/>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09" name="Square"/>
          <p:cNvSpPr/>
          <p:nvPr/>
        </p:nvSpPr>
        <p:spPr>
          <a:xfrm>
            <a:off x="4149328"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0"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1"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12"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342110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quare"/>
          <p:cNvSpPr/>
          <p:nvPr/>
        </p:nvSpPr>
        <p:spPr>
          <a:xfrm>
            <a:off x="2943820" y="4143375"/>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15" name="Square"/>
          <p:cNvSpPr/>
          <p:nvPr/>
        </p:nvSpPr>
        <p:spPr>
          <a:xfrm>
            <a:off x="2943820" y="1616273"/>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6" name="Square"/>
          <p:cNvSpPr/>
          <p:nvPr/>
        </p:nvSpPr>
        <p:spPr>
          <a:xfrm>
            <a:off x="7578328" y="1616273"/>
            <a:ext cx="2009180" cy="2009180"/>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7" name="Square"/>
          <p:cNvSpPr/>
          <p:nvPr/>
        </p:nvSpPr>
        <p:spPr>
          <a:xfrm>
            <a:off x="7578328" y="4045148"/>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8" name="Square"/>
          <p:cNvSpPr/>
          <p:nvPr/>
        </p:nvSpPr>
        <p:spPr>
          <a:xfrm>
            <a:off x="4149328"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19"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0"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21"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2" name="&gt;"/>
          <p:cNvSpPr txBox="1"/>
          <p:nvPr/>
        </p:nvSpPr>
        <p:spPr>
          <a:xfrm>
            <a:off x="3799505" y="3737554"/>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
        <p:nvSpPr>
          <p:cNvPr id="723" name="&lt;"/>
          <p:cNvSpPr txBox="1"/>
          <p:nvPr/>
        </p:nvSpPr>
        <p:spPr>
          <a:xfrm>
            <a:off x="8435578" y="3737554"/>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Tree>
    <p:extLst>
      <p:ext uri="{BB962C8B-B14F-4D97-AF65-F5344CB8AC3E}">
        <p14:creationId xmlns:p14="http://schemas.microsoft.com/office/powerpoint/2010/main" val="339106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quare"/>
          <p:cNvSpPr/>
          <p:nvPr/>
        </p:nvSpPr>
        <p:spPr>
          <a:xfrm>
            <a:off x="5086945" y="4036219"/>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26" name="Square"/>
          <p:cNvSpPr/>
          <p:nvPr/>
        </p:nvSpPr>
        <p:spPr>
          <a:xfrm>
            <a:off x="1738313" y="4961407"/>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7" name="Square"/>
          <p:cNvSpPr/>
          <p:nvPr/>
        </p:nvSpPr>
        <p:spPr>
          <a:xfrm>
            <a:off x="9399984"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8" name="Square"/>
          <p:cNvSpPr/>
          <p:nvPr/>
        </p:nvSpPr>
        <p:spPr>
          <a:xfrm>
            <a:off x="8087320"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29" name="Square"/>
          <p:cNvSpPr/>
          <p:nvPr/>
        </p:nvSpPr>
        <p:spPr>
          <a:xfrm>
            <a:off x="5122664" y="1634133"/>
            <a:ext cx="2009180" cy="2009180"/>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0"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1"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32"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3"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4"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35" name="&gt;"/>
          <p:cNvSpPr txBox="1"/>
          <p:nvPr/>
        </p:nvSpPr>
        <p:spPr>
          <a:xfrm>
            <a:off x="5942630" y="3675046"/>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&gt;</a:t>
            </a:r>
          </a:p>
        </p:txBody>
      </p:sp>
    </p:spTree>
    <p:extLst>
      <p:ext uri="{BB962C8B-B14F-4D97-AF65-F5344CB8AC3E}">
        <p14:creationId xmlns:p14="http://schemas.microsoft.com/office/powerpoint/2010/main" val="1394258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quare"/>
          <p:cNvSpPr/>
          <p:nvPr/>
        </p:nvSpPr>
        <p:spPr>
          <a:xfrm>
            <a:off x="5086945" y="4036219"/>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39" name="Square"/>
          <p:cNvSpPr/>
          <p:nvPr/>
        </p:nvSpPr>
        <p:spPr>
          <a:xfrm>
            <a:off x="939998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0"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1" name="Square"/>
          <p:cNvSpPr/>
          <p:nvPr/>
        </p:nvSpPr>
        <p:spPr>
          <a:xfrm>
            <a:off x="3077766" y="4961407"/>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2" name="Square"/>
          <p:cNvSpPr/>
          <p:nvPr/>
        </p:nvSpPr>
        <p:spPr>
          <a:xfrm>
            <a:off x="6774656"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3" name="Square"/>
          <p:cNvSpPr/>
          <p:nvPr/>
        </p:nvSpPr>
        <p:spPr>
          <a:xfrm>
            <a:off x="5086945" y="1589484"/>
            <a:ext cx="2009180" cy="2009180"/>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44"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5"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6"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47" name="&lt;"/>
          <p:cNvSpPr txBox="1"/>
          <p:nvPr/>
        </p:nvSpPr>
        <p:spPr>
          <a:xfrm>
            <a:off x="5942630" y="3675046"/>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&lt;</a:t>
            </a:r>
          </a:p>
        </p:txBody>
      </p:sp>
      <p:sp>
        <p:nvSpPr>
          <p:cNvPr id="13" name="Square">
            <a:extLst>
              <a:ext uri="{FF2B5EF4-FFF2-40B4-BE49-F238E27FC236}">
                <a16:creationId xmlns:a16="http://schemas.microsoft.com/office/drawing/2014/main" id="{CF0FD061-B9B5-9D44-B7CD-717955C633DE}"/>
              </a:ext>
            </a:extLst>
          </p:cNvPr>
          <p:cNvSpPr/>
          <p:nvPr/>
        </p:nvSpPr>
        <p:spPr>
          <a:xfrm>
            <a:off x="1738313" y="4961407"/>
            <a:ext cx="1339453" cy="1339453"/>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854742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quare"/>
          <p:cNvSpPr/>
          <p:nvPr/>
        </p:nvSpPr>
        <p:spPr>
          <a:xfrm>
            <a:off x="5086945" y="4036219"/>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51" name="Square"/>
          <p:cNvSpPr/>
          <p:nvPr/>
        </p:nvSpPr>
        <p:spPr>
          <a:xfrm>
            <a:off x="939998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2"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4" name="Square"/>
          <p:cNvSpPr/>
          <p:nvPr/>
        </p:nvSpPr>
        <p:spPr>
          <a:xfrm>
            <a:off x="6774656"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5" name="Square"/>
          <p:cNvSpPr/>
          <p:nvPr/>
        </p:nvSpPr>
        <p:spPr>
          <a:xfrm>
            <a:off x="7417593" y="4961407"/>
            <a:ext cx="1339453" cy="1339453"/>
          </a:xfrm>
          <a:prstGeom prst="rect">
            <a:avLst/>
          </a:prstGeom>
          <a:blipFill>
            <a:blip r:embed="rId6"/>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56"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7"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58"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2" name="Square">
            <a:extLst>
              <a:ext uri="{FF2B5EF4-FFF2-40B4-BE49-F238E27FC236}">
                <a16:creationId xmlns:a16="http://schemas.microsoft.com/office/drawing/2014/main" id="{C6B50986-FCB6-A248-9BEF-9D8820DDCEAF}"/>
              </a:ext>
            </a:extLst>
          </p:cNvPr>
          <p:cNvSpPr/>
          <p:nvPr/>
        </p:nvSpPr>
        <p:spPr>
          <a:xfrm>
            <a:off x="3077766" y="4961407"/>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 name="Square">
            <a:extLst>
              <a:ext uri="{FF2B5EF4-FFF2-40B4-BE49-F238E27FC236}">
                <a16:creationId xmlns:a16="http://schemas.microsoft.com/office/drawing/2014/main" id="{DB6930F9-6768-6F47-8E2C-BA4D84C36511}"/>
              </a:ext>
            </a:extLst>
          </p:cNvPr>
          <p:cNvSpPr/>
          <p:nvPr/>
        </p:nvSpPr>
        <p:spPr>
          <a:xfrm>
            <a:off x="1738313" y="4961407"/>
            <a:ext cx="1339453" cy="1339453"/>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572320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Square"/>
          <p:cNvSpPr/>
          <p:nvPr/>
        </p:nvSpPr>
        <p:spPr>
          <a:xfrm>
            <a:off x="4149328"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61" name="Square"/>
          <p:cNvSpPr/>
          <p:nvPr/>
        </p:nvSpPr>
        <p:spPr>
          <a:xfrm>
            <a:off x="1506141"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2" name="Square"/>
          <p:cNvSpPr/>
          <p:nvPr/>
        </p:nvSpPr>
        <p:spPr>
          <a:xfrm>
            <a:off x="9399984"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3" name="Square"/>
          <p:cNvSpPr/>
          <p:nvPr/>
        </p:nvSpPr>
        <p:spPr>
          <a:xfrm>
            <a:off x="8087320"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4" name="Square"/>
          <p:cNvSpPr/>
          <p:nvPr/>
        </p:nvSpPr>
        <p:spPr>
          <a:xfrm>
            <a:off x="2836664"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5"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6"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67"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8"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69"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0" name="Circle"/>
          <p:cNvSpPr/>
          <p:nvPr/>
        </p:nvSpPr>
        <p:spPr>
          <a:xfrm>
            <a:off x="6006703"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1" name="Circle"/>
          <p:cNvSpPr/>
          <p:nvPr/>
        </p:nvSpPr>
        <p:spPr>
          <a:xfrm>
            <a:off x="4729758"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529995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rash and re-run"/>
          <p:cNvSpPr txBox="1">
            <a:spLocks noGrp="1"/>
          </p:cNvSpPr>
          <p:nvPr>
            <p:ph type="title"/>
          </p:nvPr>
        </p:nvSpPr>
        <p:spPr>
          <a:prstGeom prst="rect">
            <a:avLst/>
          </a:prstGeom>
        </p:spPr>
        <p:txBody>
          <a:bodyPr/>
          <a:lstStyle/>
          <a:p>
            <a:r>
              <a:t>Crash and re-run</a:t>
            </a:r>
          </a:p>
        </p:txBody>
      </p:sp>
      <p:sp>
        <p:nvSpPr>
          <p:cNvPr id="6" name="MTurk provides an on-demand source for human computation…">
            <a:extLst>
              <a:ext uri="{FF2B5EF4-FFF2-40B4-BE49-F238E27FC236}">
                <a16:creationId xmlns:a16="http://schemas.microsoft.com/office/drawing/2014/main" id="{AA68C0F3-E963-2948-9762-2C5D40A1A5B6}"/>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introduces a new programming paradigm called crash and rerun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Designed for long running processes where local computation is cheap, and remote work is costly</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t>
            </a:r>
            <a:r>
              <a:rPr lang="en-US" sz="2400" strike="sngStrike" dirty="0">
                <a:latin typeface="Arial" panose="020B0604020202020204" pitchFamily="34" charset="0"/>
                <a:cs typeface="Arial" panose="020B0604020202020204" pitchFamily="34" charset="0"/>
              </a:rPr>
              <a:t>Crash</a:t>
            </a:r>
            <a:r>
              <a:rPr lang="en-US" sz="2400" dirty="0">
                <a:latin typeface="Arial" panose="020B0604020202020204" pitchFamily="34" charset="0"/>
                <a:cs typeface="Arial" panose="020B0604020202020204" pitchFamily="34" charset="0"/>
              </a:rPr>
              <a:t>) Cache and re-run</a:t>
            </a:r>
          </a:p>
        </p:txBody>
      </p:sp>
    </p:spTree>
    <p:extLst>
      <p:ext uri="{BB962C8B-B14F-4D97-AF65-F5344CB8AC3E}">
        <p14:creationId xmlns:p14="http://schemas.microsoft.com/office/powerpoint/2010/main" val="282746297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Square"/>
          <p:cNvSpPr/>
          <p:nvPr/>
        </p:nvSpPr>
        <p:spPr>
          <a:xfrm>
            <a:off x="4149328"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74" name="Square"/>
          <p:cNvSpPr/>
          <p:nvPr/>
        </p:nvSpPr>
        <p:spPr>
          <a:xfrm>
            <a:off x="5127128" y="4330909"/>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5" name="Square"/>
          <p:cNvSpPr/>
          <p:nvPr/>
        </p:nvSpPr>
        <p:spPr>
          <a:xfrm>
            <a:off x="9399984"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6" name="Square"/>
          <p:cNvSpPr/>
          <p:nvPr/>
        </p:nvSpPr>
        <p:spPr>
          <a:xfrm>
            <a:off x="8087320"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7" name="Square"/>
          <p:cNvSpPr/>
          <p:nvPr/>
        </p:nvSpPr>
        <p:spPr>
          <a:xfrm>
            <a:off x="2836664"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8"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79"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80"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1"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2"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3" name="Circle"/>
          <p:cNvSpPr/>
          <p:nvPr/>
        </p:nvSpPr>
        <p:spPr>
          <a:xfrm>
            <a:off x="6006703"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4" name="Circle"/>
          <p:cNvSpPr/>
          <p:nvPr/>
        </p:nvSpPr>
        <p:spPr>
          <a:xfrm>
            <a:off x="4729758"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9422917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Square"/>
          <p:cNvSpPr/>
          <p:nvPr/>
        </p:nvSpPr>
        <p:spPr>
          <a:xfrm>
            <a:off x="4149328"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88" name="Square"/>
          <p:cNvSpPr/>
          <p:nvPr/>
        </p:nvSpPr>
        <p:spPr>
          <a:xfrm>
            <a:off x="939998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89" name="Square"/>
          <p:cNvSpPr/>
          <p:nvPr/>
        </p:nvSpPr>
        <p:spPr>
          <a:xfrm>
            <a:off x="8087320"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0" name="Square"/>
          <p:cNvSpPr/>
          <p:nvPr/>
        </p:nvSpPr>
        <p:spPr>
          <a:xfrm>
            <a:off x="5122664" y="1984380"/>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1" name="Square"/>
          <p:cNvSpPr/>
          <p:nvPr/>
        </p:nvSpPr>
        <p:spPr>
          <a:xfrm>
            <a:off x="6774656"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2" name="Square"/>
          <p:cNvSpPr/>
          <p:nvPr/>
        </p:nvSpPr>
        <p:spPr>
          <a:xfrm>
            <a:off x="5461992" y="160734"/>
            <a:ext cx="1339453" cy="1339453"/>
          </a:xfrm>
          <a:prstGeom prst="rect">
            <a:avLst/>
          </a:prstGeom>
          <a:blipFill>
            <a:blip r:embed="rId7"/>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793"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4"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5"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6" name="Circle"/>
          <p:cNvSpPr/>
          <p:nvPr/>
        </p:nvSpPr>
        <p:spPr>
          <a:xfrm>
            <a:off x="6006703"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7" name="Circle"/>
          <p:cNvSpPr/>
          <p:nvPr/>
        </p:nvSpPr>
        <p:spPr>
          <a:xfrm>
            <a:off x="4729758"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798" name="&gt;"/>
          <p:cNvSpPr txBox="1"/>
          <p:nvPr/>
        </p:nvSpPr>
        <p:spPr>
          <a:xfrm>
            <a:off x="5942630" y="4032233"/>
            <a:ext cx="18274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dirty="0"/>
              <a:t>&gt;</a:t>
            </a:r>
          </a:p>
        </p:txBody>
      </p:sp>
      <p:sp>
        <p:nvSpPr>
          <p:cNvPr id="16" name="Square">
            <a:extLst>
              <a:ext uri="{FF2B5EF4-FFF2-40B4-BE49-F238E27FC236}">
                <a16:creationId xmlns:a16="http://schemas.microsoft.com/office/drawing/2014/main" id="{F1229E73-A9D5-8A40-9B94-3C557707FF51}"/>
              </a:ext>
            </a:extLst>
          </p:cNvPr>
          <p:cNvSpPr/>
          <p:nvPr/>
        </p:nvSpPr>
        <p:spPr>
          <a:xfrm>
            <a:off x="5127128" y="4330909"/>
            <a:ext cx="2009180" cy="2009180"/>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2905684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quare"/>
          <p:cNvSpPr/>
          <p:nvPr/>
        </p:nvSpPr>
        <p:spPr>
          <a:xfrm>
            <a:off x="4149328" y="160734"/>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01" name="Square"/>
          <p:cNvSpPr/>
          <p:nvPr/>
        </p:nvSpPr>
        <p:spPr>
          <a:xfrm>
            <a:off x="2836664" y="160734"/>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2" name="Square"/>
          <p:cNvSpPr/>
          <p:nvPr/>
        </p:nvSpPr>
        <p:spPr>
          <a:xfrm>
            <a:off x="9399984" y="160734"/>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3" name="Square"/>
          <p:cNvSpPr/>
          <p:nvPr/>
        </p:nvSpPr>
        <p:spPr>
          <a:xfrm>
            <a:off x="8087320" y="160734"/>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4" name="Square"/>
          <p:cNvSpPr/>
          <p:nvPr/>
        </p:nvSpPr>
        <p:spPr>
          <a:xfrm>
            <a:off x="1524000" y="160734"/>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5" name="Square"/>
          <p:cNvSpPr/>
          <p:nvPr/>
        </p:nvSpPr>
        <p:spPr>
          <a:xfrm>
            <a:off x="6774656" y="160734"/>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6" name="Square"/>
          <p:cNvSpPr/>
          <p:nvPr/>
        </p:nvSpPr>
        <p:spPr>
          <a:xfrm>
            <a:off x="5461992" y="160734"/>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07" name="Circle"/>
          <p:cNvSpPr/>
          <p:nvPr/>
        </p:nvSpPr>
        <p:spPr>
          <a:xfrm>
            <a:off x="7355086"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8" name="Circle"/>
          <p:cNvSpPr/>
          <p:nvPr/>
        </p:nvSpPr>
        <p:spPr>
          <a:xfrm>
            <a:off x="8667750"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09" name="Circle"/>
          <p:cNvSpPr/>
          <p:nvPr/>
        </p:nvSpPr>
        <p:spPr>
          <a:xfrm>
            <a:off x="9980414"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10" name="Circle"/>
          <p:cNvSpPr/>
          <p:nvPr/>
        </p:nvSpPr>
        <p:spPr>
          <a:xfrm>
            <a:off x="6006703"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11" name="Circle"/>
          <p:cNvSpPr/>
          <p:nvPr/>
        </p:nvSpPr>
        <p:spPr>
          <a:xfrm>
            <a:off x="4729758"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12" name="Circle"/>
          <p:cNvSpPr/>
          <p:nvPr/>
        </p:nvSpPr>
        <p:spPr>
          <a:xfrm>
            <a:off x="3452812"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13" name="Circle"/>
          <p:cNvSpPr/>
          <p:nvPr/>
        </p:nvSpPr>
        <p:spPr>
          <a:xfrm>
            <a:off x="2175867" y="1607344"/>
            <a:ext cx="178594" cy="178594"/>
          </a:xfrm>
          <a:prstGeom prst="ellipse">
            <a:avLst/>
          </a:prstGeom>
          <a:solidFill>
            <a:srgbClr val="000000"/>
          </a:solidFill>
          <a:ln w="254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2242596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D16296-8991-BE45-B6FA-FBDD2C8FD3C5}"/>
              </a:ext>
            </a:extLst>
          </p:cNvPr>
          <p:cNvSpPr>
            <a:spLocks noGrp="1"/>
          </p:cNvSpPr>
          <p:nvPr>
            <p:ph type="title"/>
          </p:nvPr>
        </p:nvSpPr>
        <p:spPr/>
        <p:txBody>
          <a:bodyPr/>
          <a:lstStyle/>
          <a:p>
            <a:r>
              <a:rPr lang="en-US" dirty="0"/>
              <a:t>Quicksort as a long-running process</a:t>
            </a:r>
          </a:p>
        </p:txBody>
      </p:sp>
      <p:sp>
        <p:nvSpPr>
          <p:cNvPr id="6" name="MTurk provides an on-demand source for human computation…">
            <a:extLst>
              <a:ext uri="{FF2B5EF4-FFF2-40B4-BE49-F238E27FC236}">
                <a16:creationId xmlns:a16="http://schemas.microsoft.com/office/drawing/2014/main" id="{549EBBF5-F4A9-E942-AABB-D9649D8B87D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With this implementation we must wait for people to complete their judgments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algorithm may need to run for a very long time while waiting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Challenge: How to maintain state</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1817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D16296-8991-BE45-B6FA-FBDD2C8FD3C5}"/>
              </a:ext>
            </a:extLst>
          </p:cNvPr>
          <p:cNvSpPr>
            <a:spLocks noGrp="1"/>
          </p:cNvSpPr>
          <p:nvPr>
            <p:ph type="title"/>
          </p:nvPr>
        </p:nvSpPr>
        <p:spPr/>
        <p:txBody>
          <a:bodyPr/>
          <a:lstStyle/>
          <a:p>
            <a:r>
              <a:rPr lang="en-US" dirty="0"/>
              <a:t>Quicksort as a long-running process</a:t>
            </a:r>
          </a:p>
        </p:txBody>
      </p:sp>
      <p:sp>
        <p:nvSpPr>
          <p:cNvPr id="6" name="MTurk provides an on-demand source for human computation…">
            <a:extLst>
              <a:ext uri="{FF2B5EF4-FFF2-40B4-BE49-F238E27FC236}">
                <a16:creationId xmlns:a16="http://schemas.microsoft.com/office/drawing/2014/main" id="{549EBBF5-F4A9-E942-AABB-D9649D8B87DC}"/>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Normally quicksort maintains its state in the heap or the stack</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These are normally dynamically allocated in memory, and used by all of the programs running on a computer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Memory isn’t typically used for hours or days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If the computer reboots, then our program’s state would be lost and we would lose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7226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tore results in a DB"/>
          <p:cNvSpPr txBox="1">
            <a:spLocks noGrp="1"/>
          </p:cNvSpPr>
          <p:nvPr>
            <p:ph type="title"/>
          </p:nvPr>
        </p:nvSpPr>
        <p:spPr>
          <a:prstGeom prst="rect">
            <a:avLst/>
          </a:prstGeom>
        </p:spPr>
        <p:txBody>
          <a:bodyPr/>
          <a:lstStyle/>
          <a:p>
            <a:r>
              <a:t>Store results in a DB</a:t>
            </a:r>
          </a:p>
        </p:txBody>
      </p:sp>
      <p:sp>
        <p:nvSpPr>
          <p:cNvPr id="4" name="MTurk provides an on-demand source for human computation…">
            <a:extLst>
              <a:ext uri="{FF2B5EF4-FFF2-40B4-BE49-F238E27FC236}">
                <a16:creationId xmlns:a16="http://schemas.microsoft.com/office/drawing/2014/main" id="{26CF543A-7967-4043-8644-A4AE3D478D68}"/>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Insight of crash-and-rerun paradigm is that if the program crashes, it should be cheap to re-run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Use a database to store all of the results up to the place that it crashed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Since local computation is cheap, calling DB and re-executing code with store results is cheap</a:t>
            </a:r>
          </a:p>
        </p:txBody>
      </p:sp>
    </p:spTree>
    <p:extLst>
      <p:ext uri="{BB962C8B-B14F-4D97-AF65-F5344CB8AC3E}">
        <p14:creationId xmlns:p14="http://schemas.microsoft.com/office/powerpoint/2010/main" val="28333413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New keyword once"/>
          <p:cNvSpPr txBox="1">
            <a:spLocks noGrp="1"/>
          </p:cNvSpPr>
          <p:nvPr>
            <p:ph type="title"/>
          </p:nvPr>
        </p:nvSpPr>
        <p:spPr>
          <a:prstGeom prst="rect">
            <a:avLst/>
          </a:prstGeom>
        </p:spPr>
        <p:txBody>
          <a:bodyPr/>
          <a:lstStyle/>
          <a:p>
            <a:r>
              <a:rPr dirty="0"/>
              <a:t>New keywor</a:t>
            </a:r>
            <a:r>
              <a:rPr lang="en-US" dirty="0"/>
              <a:t>d </a:t>
            </a:r>
            <a:r>
              <a:rPr lang="en-US" dirty="0">
                <a:latin typeface="Arial Rounded MT Bold" panose="020F0704030504030204" pitchFamily="34" charset="77"/>
              </a:rPr>
              <a:t>once</a:t>
            </a:r>
            <a:endParaRPr i="1" dirty="0">
              <a:latin typeface="Arial Rounded MT Bold"/>
              <a:ea typeface="Arial Rounded MT Bold"/>
              <a:cs typeface="Arial Rounded MT Bold"/>
              <a:sym typeface="Arial Rounded MT Bold"/>
            </a:endParaRPr>
          </a:p>
        </p:txBody>
      </p:sp>
      <p:sp>
        <p:nvSpPr>
          <p:cNvPr id="4" name="MTurk provides an on-demand source for human computation…">
            <a:extLst>
              <a:ext uri="{FF2B5EF4-FFF2-40B4-BE49-F238E27FC236}">
                <a16:creationId xmlns:a16="http://schemas.microsoft.com/office/drawing/2014/main" id="{09288CC2-7ABE-2D4C-8B53-F34231A193EA}"/>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Costly operations can be marked in a </a:t>
            </a: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program with keyword </a:t>
            </a:r>
            <a:r>
              <a:rPr lang="en-US" sz="2400" b="1" dirty="0">
                <a:latin typeface="Arial" panose="020B0604020202020204" pitchFamily="34" charset="0"/>
                <a:cs typeface="Arial" panose="020B0604020202020204" pitchFamily="34" charset="0"/>
              </a:rPr>
              <a:t>once</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once</a:t>
            </a:r>
            <a:r>
              <a:rPr lang="en-US" sz="2400" dirty="0">
                <a:latin typeface="Arial" panose="020B0604020202020204" pitchFamily="34" charset="0"/>
                <a:cs typeface="Arial" panose="020B0604020202020204" pitchFamily="34" charset="0"/>
              </a:rPr>
              <a:t> denotes that an operation should only be executed once across all runs of a program</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811477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Quicksort on MTurk"/>
          <p:cNvSpPr txBox="1">
            <a:spLocks noGrp="1"/>
          </p:cNvSpPr>
          <p:nvPr>
            <p:ph type="title"/>
          </p:nvPr>
        </p:nvSpPr>
        <p:spPr>
          <a:prstGeom prst="rect">
            <a:avLst/>
          </a:prstGeom>
        </p:spPr>
        <p:txBody>
          <a:bodyPr/>
          <a:lstStyle/>
          <a:p>
            <a:r>
              <a:t>Quicksort on MTurk</a:t>
            </a:r>
          </a:p>
        </p:txBody>
      </p:sp>
      <p:sp>
        <p:nvSpPr>
          <p:cNvPr id="828" name="compare(a, b)…"/>
          <p:cNvSpPr txBox="1"/>
          <p:nvPr/>
        </p:nvSpPr>
        <p:spPr>
          <a:xfrm>
            <a:off x="506552" y="1274618"/>
            <a:ext cx="8358188" cy="18946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57">
              <a:spcBef>
                <a:spcPts val="844"/>
              </a:spcBef>
              <a:defRPr sz="3500">
                <a:solidFill>
                  <a:srgbClr val="404040"/>
                </a:solidFill>
                <a:latin typeface="Consolas"/>
                <a:ea typeface="Consolas"/>
                <a:cs typeface="Consolas"/>
                <a:sym typeface="Consolas"/>
              </a:defRPr>
            </a:pPr>
            <a:r>
              <a:rPr sz="2461" dirty="0"/>
              <a:t>compare(a, b)</a:t>
            </a:r>
            <a:r>
              <a:rPr lang="en-US" sz="2461" dirty="0"/>
              <a:t>:</a:t>
            </a:r>
            <a:endParaRPr sz="2461" dirty="0"/>
          </a:p>
          <a:p>
            <a:pPr defTabSz="321457">
              <a:spcBef>
                <a:spcPts val="844"/>
              </a:spcBef>
              <a:defRPr sz="3500">
                <a:solidFill>
                  <a:srgbClr val="404040"/>
                </a:solidFill>
                <a:latin typeface="Consolas"/>
                <a:ea typeface="Consolas"/>
                <a:cs typeface="Consolas"/>
                <a:sym typeface="Consolas"/>
              </a:defRPr>
            </a:pPr>
            <a:r>
              <a:rPr lang="en-US" sz="2461" dirty="0"/>
              <a:t>	</a:t>
            </a:r>
            <a:r>
              <a:rPr sz="2461" dirty="0" err="1"/>
              <a:t>hitId</a:t>
            </a:r>
            <a:r>
              <a:rPr sz="2461" dirty="0"/>
              <a:t> ← </a:t>
            </a:r>
            <a:r>
              <a:rPr sz="2461" dirty="0">
                <a:latin typeface="Arial Rounded MT Bold"/>
                <a:ea typeface="Arial Rounded MT Bold"/>
                <a:cs typeface="Arial Rounded MT Bold"/>
                <a:sym typeface="Arial Rounded MT Bold"/>
              </a:rPr>
              <a:t>once </a:t>
            </a:r>
            <a:r>
              <a:rPr sz="2461" dirty="0" err="1"/>
              <a:t>createHIT</a:t>
            </a:r>
            <a:r>
              <a:rPr sz="2461" dirty="0"/>
              <a:t>(...a...b...) </a:t>
            </a:r>
          </a:p>
          <a:p>
            <a:pPr defTabSz="321457">
              <a:spcBef>
                <a:spcPts val="844"/>
              </a:spcBef>
              <a:defRPr sz="3500">
                <a:solidFill>
                  <a:srgbClr val="404040"/>
                </a:solidFill>
                <a:latin typeface="Consolas"/>
                <a:ea typeface="Consolas"/>
                <a:cs typeface="Consolas"/>
                <a:sym typeface="Consolas"/>
              </a:defRPr>
            </a:pPr>
            <a:r>
              <a:rPr lang="en-US" sz="2461" dirty="0"/>
              <a:t>	</a:t>
            </a:r>
            <a:r>
              <a:rPr sz="2461" dirty="0"/>
              <a:t>result ← </a:t>
            </a:r>
            <a:r>
              <a:rPr sz="2461" dirty="0">
                <a:latin typeface="Arial Rounded MT Bold"/>
                <a:ea typeface="Arial Rounded MT Bold"/>
                <a:cs typeface="Arial Rounded MT Bold"/>
                <a:sym typeface="Arial Rounded MT Bold"/>
              </a:rPr>
              <a:t>once </a:t>
            </a:r>
            <a:r>
              <a:rPr sz="2461" dirty="0" err="1"/>
              <a:t>getHITResult</a:t>
            </a:r>
            <a:r>
              <a:rPr sz="2461" dirty="0"/>
              <a:t>(</a:t>
            </a:r>
            <a:r>
              <a:rPr sz="2461" dirty="0" err="1"/>
              <a:t>hitId</a:t>
            </a:r>
            <a:r>
              <a:rPr sz="2461" dirty="0"/>
              <a:t>) </a:t>
            </a:r>
          </a:p>
          <a:p>
            <a:pPr defTabSz="321457">
              <a:spcBef>
                <a:spcPts val="844"/>
              </a:spcBef>
              <a:defRPr sz="3500">
                <a:solidFill>
                  <a:srgbClr val="404040"/>
                </a:solidFill>
                <a:latin typeface="Consolas"/>
                <a:ea typeface="Consolas"/>
                <a:cs typeface="Consolas"/>
                <a:sym typeface="Consolas"/>
              </a:defRPr>
            </a:pPr>
            <a:r>
              <a:rPr lang="en-US" sz="2461" dirty="0"/>
              <a:t>	</a:t>
            </a:r>
            <a:r>
              <a:rPr sz="2461" dirty="0"/>
              <a:t>return (result says a &lt; b)</a:t>
            </a:r>
          </a:p>
        </p:txBody>
      </p:sp>
      <p:sp>
        <p:nvSpPr>
          <p:cNvPr id="5" name="MTurk provides an on-demand source for human computation…">
            <a:extLst>
              <a:ext uri="{FF2B5EF4-FFF2-40B4-BE49-F238E27FC236}">
                <a16:creationId xmlns:a16="http://schemas.microsoft.com/office/drawing/2014/main" id="{9AE24E95-1629-4546-ACDE-CCC93FD11075}"/>
              </a:ext>
            </a:extLst>
          </p:cNvPr>
          <p:cNvSpPr txBox="1">
            <a:spLocks/>
          </p:cNvSpPr>
          <p:nvPr/>
        </p:nvSpPr>
        <p:spPr>
          <a:xfrm>
            <a:off x="421684" y="3557357"/>
            <a:ext cx="11348631" cy="14540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Subsequent runs of the program will check the database before performing these operations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148468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E94BC2-281A-1C45-AA1E-45AC2EAD0F1A}"/>
              </a:ext>
            </a:extLst>
          </p:cNvPr>
          <p:cNvSpPr>
            <a:spLocks noGrp="1"/>
          </p:cNvSpPr>
          <p:nvPr>
            <p:ph type="title"/>
          </p:nvPr>
        </p:nvSpPr>
        <p:spPr/>
        <p:txBody>
          <a:bodyPr/>
          <a:lstStyle/>
          <a:p>
            <a:r>
              <a:rPr lang="en-US" dirty="0"/>
              <a:t>When should you mark a function with </a:t>
            </a:r>
            <a:r>
              <a:rPr lang="en-US" dirty="0">
                <a:latin typeface="Arial Rounded MT Bold" panose="020F0704030504030204" pitchFamily="34" charset="77"/>
              </a:rPr>
              <a:t>once</a:t>
            </a:r>
            <a:r>
              <a:rPr lang="en-US" dirty="0"/>
              <a:t>?</a:t>
            </a:r>
          </a:p>
        </p:txBody>
      </p:sp>
      <p:sp>
        <p:nvSpPr>
          <p:cNvPr id="6" name="MTurk provides an on-demand source for human computation…">
            <a:extLst>
              <a:ext uri="{FF2B5EF4-FFF2-40B4-BE49-F238E27FC236}">
                <a16:creationId xmlns:a16="http://schemas.microsoft.com/office/drawing/2014/main" id="{E78C0A97-4D24-0B40-8D6F-C2FA16C22F52}"/>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High cost</a:t>
            </a:r>
            <a:r>
              <a:rPr lang="en-US" sz="2400" dirty="0">
                <a:latin typeface="Arial" panose="020B0604020202020204" pitchFamily="34" charset="0"/>
                <a:cs typeface="Arial" panose="020B0604020202020204" pitchFamily="34" charset="0"/>
              </a:rPr>
              <a:t>: This is its main usage; whenever a function is high-cost in terms of money or time, once saves the day</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Non-determinism</a:t>
            </a:r>
            <a:r>
              <a:rPr lang="en-US" sz="2400" dirty="0">
                <a:latin typeface="Arial" panose="020B0604020202020204" pitchFamily="34" charset="0"/>
                <a:cs typeface="Arial" panose="020B0604020202020204" pitchFamily="34" charset="0"/>
              </a:rPr>
              <a:t>: Storing results in DB assumes that the program executes in a deterministic way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300571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quare"/>
          <p:cNvSpPr/>
          <p:nvPr/>
        </p:nvSpPr>
        <p:spPr>
          <a:xfrm>
            <a:off x="1443633" y="258961"/>
            <a:ext cx="1339453" cy="1339453"/>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38" name="Square"/>
          <p:cNvSpPr/>
          <p:nvPr/>
        </p:nvSpPr>
        <p:spPr>
          <a:xfrm>
            <a:off x="2765227" y="258961"/>
            <a:ext cx="1339453" cy="1339453"/>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39"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0"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1"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2" name="Square"/>
          <p:cNvSpPr/>
          <p:nvPr/>
        </p:nvSpPr>
        <p:spPr>
          <a:xfrm>
            <a:off x="8069461"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3"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6224780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Quicksort"/>
          <p:cNvSpPr txBox="1">
            <a:spLocks noGrp="1"/>
          </p:cNvSpPr>
          <p:nvPr>
            <p:ph type="title"/>
          </p:nvPr>
        </p:nvSpPr>
        <p:spPr>
          <a:prstGeom prst="rect">
            <a:avLst/>
          </a:prstGeom>
        </p:spPr>
        <p:txBody>
          <a:bodyPr/>
          <a:lstStyle/>
          <a:p>
            <a:r>
              <a:t>Quicksort</a:t>
            </a:r>
          </a:p>
        </p:txBody>
      </p:sp>
      <p:sp>
        <p:nvSpPr>
          <p:cNvPr id="4" name="MTurk provides an on-demand source for human computation…">
            <a:extLst>
              <a:ext uri="{FF2B5EF4-FFF2-40B4-BE49-F238E27FC236}">
                <a16:creationId xmlns:a16="http://schemas.microsoft.com/office/drawing/2014/main" id="{6135464A-EE5A-BB4F-BC0E-312BFBC42EDA}"/>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quicksort(A):</a:t>
            </a:r>
          </a:p>
          <a:p>
            <a:pPr defTabSz="321457">
              <a:defRPr sz="3500">
                <a:solidFill>
                  <a:srgbClr val="404040"/>
                </a:solidFill>
                <a:latin typeface="Consolas"/>
                <a:ea typeface="Consolas"/>
                <a:cs typeface="Consolas"/>
                <a:sym typeface="Consolas"/>
              </a:defRPr>
            </a:pPr>
            <a:r>
              <a:rPr lang="en-US" sz="1900" dirty="0"/>
              <a:t>	if </a:t>
            </a:r>
            <a:r>
              <a:rPr lang="en-US" sz="1900" dirty="0" err="1"/>
              <a:t>A.length</a:t>
            </a:r>
            <a:r>
              <a:rPr lang="en-US" sz="1900" dirty="0"/>
              <a:t> &gt; 0:</a:t>
            </a:r>
          </a:p>
          <a:p>
            <a:pPr defTabSz="321457">
              <a:defRPr sz="3500">
                <a:solidFill>
                  <a:srgbClr val="404040"/>
                </a:solidFill>
                <a:latin typeface="Consolas"/>
                <a:ea typeface="Consolas"/>
                <a:cs typeface="Consolas"/>
                <a:sym typeface="Consolas"/>
              </a:defRPr>
            </a:pPr>
            <a:r>
              <a:rPr lang="en-US" sz="1900" dirty="0"/>
              <a:t>		pivot ← </a:t>
            </a:r>
            <a:r>
              <a:rPr lang="en-US" sz="1900" dirty="0" err="1"/>
              <a:t>A.remove</a:t>
            </a:r>
            <a:r>
              <a:rPr lang="en-US" sz="1900" dirty="0"/>
              <a:t>(</a:t>
            </a:r>
            <a:r>
              <a:rPr lang="en-US" sz="1900" dirty="0" err="1"/>
              <a:t>A.randomIndex</a:t>
            </a:r>
            <a:r>
              <a:rPr lang="en-US" sz="1900" dirty="0"/>
              <a:t>())</a:t>
            </a:r>
          </a:p>
          <a:p>
            <a:pPr defTabSz="321457">
              <a:defRPr sz="3500">
                <a:solidFill>
                  <a:srgbClr val="404040"/>
                </a:solidFill>
                <a:latin typeface="Consolas"/>
                <a:ea typeface="Consolas"/>
                <a:cs typeface="Consolas"/>
                <a:sym typeface="Consolas"/>
              </a:defRPr>
            </a:pPr>
            <a:r>
              <a:rPr lang="en-US" sz="1900" dirty="0"/>
              <a:t>		left ← new array; right ← new array</a:t>
            </a:r>
          </a:p>
          <a:p>
            <a:pPr defTabSz="321457">
              <a:defRPr sz="3500">
                <a:solidFill>
                  <a:srgbClr val="404040"/>
                </a:solidFill>
                <a:latin typeface="Consolas"/>
                <a:ea typeface="Consolas"/>
                <a:cs typeface="Consolas"/>
                <a:sym typeface="Consolas"/>
              </a:defRPr>
            </a:pPr>
            <a:r>
              <a:rPr lang="en-US" sz="1900" dirty="0"/>
              <a:t>		for x in A:</a:t>
            </a:r>
          </a:p>
          <a:p>
            <a:pPr defTabSz="321457">
              <a:defRPr sz="3500">
                <a:solidFill>
                  <a:srgbClr val="404040"/>
                </a:solidFill>
                <a:latin typeface="Consolas"/>
                <a:ea typeface="Consolas"/>
                <a:cs typeface="Consolas"/>
                <a:sym typeface="Consolas"/>
              </a:defRPr>
            </a:pPr>
            <a:r>
              <a:rPr lang="en-US" sz="1900" dirty="0"/>
              <a:t>			if </a:t>
            </a:r>
            <a:r>
              <a:rPr lang="en-US" sz="1900" b="1" dirty="0"/>
              <a:t>compare</a:t>
            </a:r>
            <a:r>
              <a:rPr lang="en-US" sz="1900" dirty="0"/>
              <a:t>(x, pivot): </a:t>
            </a:r>
          </a:p>
          <a:p>
            <a:pPr defTabSz="321457">
              <a:defRPr sz="3500">
                <a:solidFill>
                  <a:srgbClr val="404040"/>
                </a:solidFill>
                <a:latin typeface="Consolas"/>
                <a:ea typeface="Consolas"/>
                <a:cs typeface="Consolas"/>
                <a:sym typeface="Consolas"/>
              </a:defRPr>
            </a:pPr>
            <a:r>
              <a:rPr lang="en-US" sz="1900" dirty="0"/>
              <a:t>				</a:t>
            </a:r>
            <a:r>
              <a:rPr lang="en-US" sz="1900" dirty="0" err="1"/>
              <a:t>left.add</a:t>
            </a:r>
            <a:r>
              <a:rPr lang="en-US" sz="1900" dirty="0"/>
              <a:t>(x)</a:t>
            </a:r>
          </a:p>
          <a:p>
            <a:pPr defTabSz="321457">
              <a:defRPr sz="3500">
                <a:solidFill>
                  <a:srgbClr val="404040"/>
                </a:solidFill>
                <a:latin typeface="Consolas"/>
                <a:ea typeface="Consolas"/>
                <a:cs typeface="Consolas"/>
                <a:sym typeface="Consolas"/>
              </a:defRPr>
            </a:pPr>
            <a:r>
              <a:rPr lang="en-US" sz="1900" dirty="0"/>
              <a:t>			else:</a:t>
            </a:r>
          </a:p>
          <a:p>
            <a:pPr defTabSz="321457">
              <a:defRPr sz="3500">
                <a:solidFill>
                  <a:srgbClr val="404040"/>
                </a:solidFill>
                <a:latin typeface="Consolas"/>
                <a:ea typeface="Consolas"/>
                <a:cs typeface="Consolas"/>
                <a:sym typeface="Consolas"/>
              </a:defRPr>
            </a:pPr>
            <a:r>
              <a:rPr lang="en-US" sz="1900" dirty="0"/>
              <a:t>				</a:t>
            </a:r>
            <a:r>
              <a:rPr lang="en-US" sz="1900" dirty="0" err="1"/>
              <a:t>right.add</a:t>
            </a:r>
            <a:r>
              <a:rPr lang="en-US" sz="1900" dirty="0"/>
              <a:t>(x)</a:t>
            </a:r>
          </a:p>
          <a:p>
            <a:pPr defTabSz="321457">
              <a:defRPr sz="3500">
                <a:solidFill>
                  <a:srgbClr val="404040"/>
                </a:solidFill>
                <a:latin typeface="Consolas"/>
                <a:ea typeface="Consolas"/>
                <a:cs typeface="Consolas"/>
                <a:sym typeface="Consolas"/>
              </a:defRPr>
            </a:pPr>
            <a:r>
              <a:rPr lang="en-US" sz="1900" dirty="0"/>
              <a:t>		quicksort(left)</a:t>
            </a:r>
          </a:p>
          <a:p>
            <a:pPr defTabSz="321457">
              <a:defRPr sz="3500">
                <a:solidFill>
                  <a:srgbClr val="404040"/>
                </a:solidFill>
                <a:latin typeface="Consolas"/>
                <a:ea typeface="Consolas"/>
                <a:cs typeface="Consolas"/>
                <a:sym typeface="Consolas"/>
              </a:defRPr>
            </a:pPr>
            <a:r>
              <a:rPr lang="en-US" sz="1900" dirty="0"/>
              <a:t>		quicksort(right)</a:t>
            </a:r>
          </a:p>
          <a:p>
            <a:pPr defTabSz="321457">
              <a:defRPr sz="3500">
                <a:solidFill>
                  <a:srgbClr val="404040"/>
                </a:solidFill>
                <a:latin typeface="Consolas"/>
                <a:ea typeface="Consolas"/>
                <a:cs typeface="Consolas"/>
                <a:sym typeface="Consolas"/>
              </a:defRPr>
            </a:pPr>
            <a:r>
              <a:rPr lang="en-US" sz="1900" dirty="0"/>
              <a:t>		</a:t>
            </a:r>
            <a:r>
              <a:rPr lang="en-US" sz="1900" dirty="0" err="1"/>
              <a:t>A.set</a:t>
            </a:r>
            <a:r>
              <a:rPr lang="en-US" sz="1900" dirty="0"/>
              <a:t>(left + pivot + right)</a:t>
            </a:r>
          </a:p>
          <a:p>
            <a:pPr defTabSz="321457">
              <a:defRPr sz="3500">
                <a:solidFill>
                  <a:srgbClr val="404040"/>
                </a:solidFill>
                <a:latin typeface="Consolas"/>
                <a:ea typeface="Consolas"/>
                <a:cs typeface="Consolas"/>
                <a:sym typeface="Consolas"/>
              </a:defRPr>
            </a:pPr>
            <a:endParaRPr lang="en-US" sz="1900" dirty="0"/>
          </a:p>
        </p:txBody>
      </p:sp>
    </p:spTree>
    <p:extLst>
      <p:ext uri="{BB962C8B-B14F-4D97-AF65-F5344CB8AC3E}">
        <p14:creationId xmlns:p14="http://schemas.microsoft.com/office/powerpoint/2010/main" val="284554551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Square"/>
          <p:cNvSpPr/>
          <p:nvPr/>
        </p:nvSpPr>
        <p:spPr>
          <a:xfrm>
            <a:off x="1434703" y="258961"/>
            <a:ext cx="1339453" cy="1339453"/>
          </a:xfrm>
          <a:prstGeom prst="rect">
            <a:avLst/>
          </a:prstGeom>
          <a:blipFill>
            <a:blip r:embed="rId3"/>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46" name="Square"/>
          <p:cNvSpPr/>
          <p:nvPr/>
        </p:nvSpPr>
        <p:spPr>
          <a:xfrm>
            <a:off x="2765227"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7" name="Square"/>
          <p:cNvSpPr/>
          <p:nvPr/>
        </p:nvSpPr>
        <p:spPr>
          <a:xfrm>
            <a:off x="4095750"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8" name="Square"/>
          <p:cNvSpPr/>
          <p:nvPr/>
        </p:nvSpPr>
        <p:spPr>
          <a:xfrm>
            <a:off x="5417344"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49" name="Square"/>
          <p:cNvSpPr/>
          <p:nvPr/>
        </p:nvSpPr>
        <p:spPr>
          <a:xfrm>
            <a:off x="6738938"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50" name="Square"/>
          <p:cNvSpPr/>
          <p:nvPr/>
        </p:nvSpPr>
        <p:spPr>
          <a:xfrm>
            <a:off x="5158383" y="4232672"/>
            <a:ext cx="2009180" cy="2009180"/>
          </a:xfrm>
          <a:prstGeom prst="rect">
            <a:avLst/>
          </a:prstGeom>
          <a:blipFill>
            <a:blip r:embed="rId8"/>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51" name="Square"/>
          <p:cNvSpPr/>
          <p:nvPr/>
        </p:nvSpPr>
        <p:spPr>
          <a:xfrm>
            <a:off x="9399984" y="258961"/>
            <a:ext cx="1339453" cy="1339453"/>
          </a:xfrm>
          <a:prstGeom prst="rect">
            <a:avLst/>
          </a:prstGeom>
          <a:blipFill>
            <a:blip r:embed="rId9"/>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354854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Square"/>
          <p:cNvSpPr/>
          <p:nvPr/>
        </p:nvSpPr>
        <p:spPr>
          <a:xfrm>
            <a:off x="1443633" y="258961"/>
            <a:ext cx="1339453" cy="1339453"/>
          </a:xfrm>
          <a:prstGeom prst="rect">
            <a:avLst/>
          </a:prstGeom>
          <a:blipFill>
            <a:blip r:embed="rId3"/>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57"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58"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59"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0" name="Square"/>
          <p:cNvSpPr/>
          <p:nvPr/>
        </p:nvSpPr>
        <p:spPr>
          <a:xfrm>
            <a:off x="8069461"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1"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10" name="Square">
            <a:extLst>
              <a:ext uri="{FF2B5EF4-FFF2-40B4-BE49-F238E27FC236}">
                <a16:creationId xmlns:a16="http://schemas.microsoft.com/office/drawing/2014/main" id="{45E287C2-DE21-6844-BC7E-1DBAEB5F15D1}"/>
              </a:ext>
            </a:extLst>
          </p:cNvPr>
          <p:cNvSpPr/>
          <p:nvPr/>
        </p:nvSpPr>
        <p:spPr>
          <a:xfrm>
            <a:off x="5211961" y="4326898"/>
            <a:ext cx="2009180" cy="2009180"/>
          </a:xfrm>
          <a:prstGeom prst="rect">
            <a:avLst/>
          </a:prstGeom>
          <a:blipFill>
            <a:blip r:embed="rId9"/>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247903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Square"/>
          <p:cNvSpPr/>
          <p:nvPr/>
        </p:nvSpPr>
        <p:spPr>
          <a:xfrm>
            <a:off x="5211961" y="1817656"/>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66" name="Square"/>
          <p:cNvSpPr/>
          <p:nvPr/>
        </p:nvSpPr>
        <p:spPr>
          <a:xfrm>
            <a:off x="5211961" y="4326898"/>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7" name="Square"/>
          <p:cNvSpPr/>
          <p:nvPr/>
        </p:nvSpPr>
        <p:spPr>
          <a:xfrm>
            <a:off x="4095750" y="258961"/>
            <a:ext cx="1339453" cy="1339453"/>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8" name="Square"/>
          <p:cNvSpPr/>
          <p:nvPr/>
        </p:nvSpPr>
        <p:spPr>
          <a:xfrm>
            <a:off x="5417344" y="258961"/>
            <a:ext cx="1339453" cy="1339453"/>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69" name="Square"/>
          <p:cNvSpPr/>
          <p:nvPr/>
        </p:nvSpPr>
        <p:spPr>
          <a:xfrm>
            <a:off x="6738938" y="258961"/>
            <a:ext cx="1339453" cy="1339453"/>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70" name="Square"/>
          <p:cNvSpPr/>
          <p:nvPr/>
        </p:nvSpPr>
        <p:spPr>
          <a:xfrm>
            <a:off x="8069461" y="258961"/>
            <a:ext cx="1339453" cy="1339453"/>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71" name="Square"/>
          <p:cNvSpPr/>
          <p:nvPr/>
        </p:nvSpPr>
        <p:spPr>
          <a:xfrm>
            <a:off x="9399984" y="258961"/>
            <a:ext cx="1339453" cy="1339453"/>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72" name="✓"/>
          <p:cNvSpPr txBox="1"/>
          <p:nvPr/>
        </p:nvSpPr>
        <p:spPr>
          <a:xfrm>
            <a:off x="6033858" y="3938936"/>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873" name="Oval"/>
          <p:cNvSpPr/>
          <p:nvPr/>
        </p:nvSpPr>
        <p:spPr>
          <a:xfrm>
            <a:off x="1702594" y="4192953"/>
            <a:ext cx="3045023"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74" name="Rectangle"/>
          <p:cNvSpPr/>
          <p:nvPr/>
        </p:nvSpPr>
        <p:spPr>
          <a:xfrm>
            <a:off x="1702594" y="2924937"/>
            <a:ext cx="3045023" cy="1794867"/>
          </a:xfrm>
          <a:prstGeom prst="rect">
            <a:avLst/>
          </a:prstGeom>
          <a:solidFill>
            <a:srgbClr val="D6D6D6"/>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75" name="Oval"/>
          <p:cNvSpPr/>
          <p:nvPr/>
        </p:nvSpPr>
        <p:spPr>
          <a:xfrm>
            <a:off x="1702594" y="2496312"/>
            <a:ext cx="3045023"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grpSp>
        <p:nvGrpSpPr>
          <p:cNvPr id="878" name="Group"/>
          <p:cNvGrpSpPr/>
          <p:nvPr/>
        </p:nvGrpSpPr>
        <p:grpSpPr>
          <a:xfrm>
            <a:off x="1970484" y="3487507"/>
            <a:ext cx="1312664" cy="669727"/>
            <a:chOff x="0" y="0"/>
            <a:chExt cx="1866900" cy="952500"/>
          </a:xfrm>
        </p:grpSpPr>
        <p:sp>
          <p:nvSpPr>
            <p:cNvPr id="876" name="Square"/>
            <p:cNvSpPr/>
            <p:nvPr/>
          </p:nvSpPr>
          <p:spPr>
            <a:xfrm>
              <a:off x="0" y="0"/>
              <a:ext cx="952500" cy="952500"/>
            </a:xfrm>
            <a:prstGeom prst="rect">
              <a:avLst/>
            </a:prstGeom>
            <a:blipFill rotWithShape="1">
              <a:blip r:embed="rId2"/>
              <a:srcRect/>
              <a:stretch>
                <a:fillRect/>
              </a:stretch>
            </a:blipFill>
            <a:ln w="12700" cap="flat">
              <a:noFill/>
              <a:miter lim="400000"/>
            </a:ln>
            <a:effectLst/>
          </p:spPr>
          <p:txBody>
            <a:bodyPr wrap="square" lIns="35719" tIns="35719" rIns="35719" bIns="35719" numCol="1" anchor="ctr">
              <a:noAutofit/>
            </a:bodyP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77" name="Square"/>
            <p:cNvSpPr/>
            <p:nvPr/>
          </p:nvSpPr>
          <p:spPr>
            <a:xfrm>
              <a:off x="914400" y="0"/>
              <a:ext cx="952500" cy="952500"/>
            </a:xfrm>
            <a:prstGeom prst="rect">
              <a:avLst/>
            </a:prstGeom>
            <a:blipFill rotWithShape="1">
              <a:blip r:embed="rId3"/>
              <a:srcRect/>
              <a:stretch>
                <a:fillRect/>
              </a:stretch>
            </a:blip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sp>
        <p:nvSpPr>
          <p:cNvPr id="879" name="Square"/>
          <p:cNvSpPr/>
          <p:nvPr/>
        </p:nvSpPr>
        <p:spPr>
          <a:xfrm>
            <a:off x="2961679" y="4246531"/>
            <a:ext cx="669727" cy="669727"/>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0" name="Square"/>
          <p:cNvSpPr/>
          <p:nvPr/>
        </p:nvSpPr>
        <p:spPr>
          <a:xfrm>
            <a:off x="3613547" y="4246531"/>
            <a:ext cx="669727" cy="669727"/>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1904228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quare"/>
          <p:cNvSpPr/>
          <p:nvPr/>
        </p:nvSpPr>
        <p:spPr>
          <a:xfrm>
            <a:off x="7345054" y="1821991"/>
            <a:ext cx="2009180" cy="2009180"/>
          </a:xfrm>
          <a:prstGeom prst="rect">
            <a:avLst/>
          </a:prstGeom>
          <a:blipFill>
            <a:blip r:embed="rId2"/>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5" name="Square"/>
          <p:cNvSpPr/>
          <p:nvPr/>
        </p:nvSpPr>
        <p:spPr>
          <a:xfrm>
            <a:off x="9452826" y="1821991"/>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6" name="Square"/>
          <p:cNvSpPr/>
          <p:nvPr/>
        </p:nvSpPr>
        <p:spPr>
          <a:xfrm>
            <a:off x="13137810" y="2246198"/>
            <a:ext cx="2009180" cy="2009180"/>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7" name="Square"/>
          <p:cNvSpPr/>
          <p:nvPr/>
        </p:nvSpPr>
        <p:spPr>
          <a:xfrm>
            <a:off x="15254146" y="2246198"/>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8" name="Square"/>
          <p:cNvSpPr/>
          <p:nvPr/>
        </p:nvSpPr>
        <p:spPr>
          <a:xfrm>
            <a:off x="17477638" y="2246198"/>
            <a:ext cx="2009180" cy="2009180"/>
          </a:xfrm>
          <a:prstGeom prst="rect">
            <a:avLst/>
          </a:prstGeom>
          <a:blipFill>
            <a:blip r:embed="rId6"/>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898" name="Square"/>
          <p:cNvSpPr/>
          <p:nvPr/>
        </p:nvSpPr>
        <p:spPr>
          <a:xfrm>
            <a:off x="7336490" y="4331233"/>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99" name="X"/>
          <p:cNvSpPr txBox="1"/>
          <p:nvPr/>
        </p:nvSpPr>
        <p:spPr>
          <a:xfrm>
            <a:off x="8052830" y="3943271"/>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00" name="Square"/>
          <p:cNvSpPr/>
          <p:nvPr/>
        </p:nvSpPr>
        <p:spPr>
          <a:xfrm>
            <a:off x="9452826" y="4331233"/>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01" name="X"/>
          <p:cNvSpPr txBox="1"/>
          <p:nvPr/>
        </p:nvSpPr>
        <p:spPr>
          <a:xfrm>
            <a:off x="10149341" y="3943271"/>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02" name="Square"/>
          <p:cNvSpPr/>
          <p:nvPr/>
        </p:nvSpPr>
        <p:spPr>
          <a:xfrm>
            <a:off x="13137810" y="4755440"/>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03" name="Square"/>
          <p:cNvSpPr/>
          <p:nvPr/>
        </p:nvSpPr>
        <p:spPr>
          <a:xfrm>
            <a:off x="15298794" y="4755440"/>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04" name="Square"/>
          <p:cNvSpPr/>
          <p:nvPr/>
        </p:nvSpPr>
        <p:spPr>
          <a:xfrm>
            <a:off x="17477638" y="4755440"/>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05" name="X"/>
          <p:cNvSpPr txBox="1"/>
          <p:nvPr/>
        </p:nvSpPr>
        <p:spPr>
          <a:xfrm>
            <a:off x="14003990" y="4367478"/>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06" name="X"/>
          <p:cNvSpPr txBox="1"/>
          <p:nvPr/>
        </p:nvSpPr>
        <p:spPr>
          <a:xfrm>
            <a:off x="18218802" y="4367478"/>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07" name="✓"/>
          <p:cNvSpPr txBox="1"/>
          <p:nvPr/>
        </p:nvSpPr>
        <p:spPr>
          <a:xfrm>
            <a:off x="16111762" y="4367478"/>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28" name="Square">
            <a:extLst>
              <a:ext uri="{FF2B5EF4-FFF2-40B4-BE49-F238E27FC236}">
                <a16:creationId xmlns:a16="http://schemas.microsoft.com/office/drawing/2014/main" id="{FDF7BFD1-7A1A-7845-8085-6E49D2D627E7}"/>
              </a:ext>
            </a:extLst>
          </p:cNvPr>
          <p:cNvSpPr/>
          <p:nvPr/>
        </p:nvSpPr>
        <p:spPr>
          <a:xfrm>
            <a:off x="5211961" y="1817656"/>
            <a:ext cx="2009180" cy="2009180"/>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29" name="Square">
            <a:extLst>
              <a:ext uri="{FF2B5EF4-FFF2-40B4-BE49-F238E27FC236}">
                <a16:creationId xmlns:a16="http://schemas.microsoft.com/office/drawing/2014/main" id="{0F9F67F6-B86D-1047-AC04-373A46A99379}"/>
              </a:ext>
            </a:extLst>
          </p:cNvPr>
          <p:cNvSpPr/>
          <p:nvPr/>
        </p:nvSpPr>
        <p:spPr>
          <a:xfrm>
            <a:off x="5211961" y="4326898"/>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0" name="✓">
            <a:extLst>
              <a:ext uri="{FF2B5EF4-FFF2-40B4-BE49-F238E27FC236}">
                <a16:creationId xmlns:a16="http://schemas.microsoft.com/office/drawing/2014/main" id="{72CD8182-317C-3F4E-8673-CB66631C21CE}"/>
              </a:ext>
            </a:extLst>
          </p:cNvPr>
          <p:cNvSpPr txBox="1"/>
          <p:nvPr/>
        </p:nvSpPr>
        <p:spPr>
          <a:xfrm>
            <a:off x="6033858" y="3938936"/>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31" name="Oval">
            <a:extLst>
              <a:ext uri="{FF2B5EF4-FFF2-40B4-BE49-F238E27FC236}">
                <a16:creationId xmlns:a16="http://schemas.microsoft.com/office/drawing/2014/main" id="{B98ACA7B-F39B-D843-8E03-0CB4712D45D6}"/>
              </a:ext>
            </a:extLst>
          </p:cNvPr>
          <p:cNvSpPr/>
          <p:nvPr/>
        </p:nvSpPr>
        <p:spPr>
          <a:xfrm>
            <a:off x="1702594" y="4192953"/>
            <a:ext cx="3045023"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2" name="Rectangle">
            <a:extLst>
              <a:ext uri="{FF2B5EF4-FFF2-40B4-BE49-F238E27FC236}">
                <a16:creationId xmlns:a16="http://schemas.microsoft.com/office/drawing/2014/main" id="{FC60FA82-E99C-DC47-BCDE-C25FE056E24B}"/>
              </a:ext>
            </a:extLst>
          </p:cNvPr>
          <p:cNvSpPr/>
          <p:nvPr/>
        </p:nvSpPr>
        <p:spPr>
          <a:xfrm>
            <a:off x="1702594" y="2924937"/>
            <a:ext cx="3045023" cy="1794867"/>
          </a:xfrm>
          <a:prstGeom prst="rect">
            <a:avLst/>
          </a:prstGeom>
          <a:solidFill>
            <a:srgbClr val="D6D6D6"/>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3" name="Oval">
            <a:extLst>
              <a:ext uri="{FF2B5EF4-FFF2-40B4-BE49-F238E27FC236}">
                <a16:creationId xmlns:a16="http://schemas.microsoft.com/office/drawing/2014/main" id="{58F59A76-9C4A-EC4B-B6EF-CC8E9466037F}"/>
              </a:ext>
            </a:extLst>
          </p:cNvPr>
          <p:cNvSpPr/>
          <p:nvPr/>
        </p:nvSpPr>
        <p:spPr>
          <a:xfrm>
            <a:off x="1702594" y="2496312"/>
            <a:ext cx="3045023"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grpSp>
        <p:nvGrpSpPr>
          <p:cNvPr id="34" name="Group">
            <a:extLst>
              <a:ext uri="{FF2B5EF4-FFF2-40B4-BE49-F238E27FC236}">
                <a16:creationId xmlns:a16="http://schemas.microsoft.com/office/drawing/2014/main" id="{1D7009CF-7657-FC46-82BE-7BFA54875AFF}"/>
              </a:ext>
            </a:extLst>
          </p:cNvPr>
          <p:cNvGrpSpPr/>
          <p:nvPr/>
        </p:nvGrpSpPr>
        <p:grpSpPr>
          <a:xfrm>
            <a:off x="1970484" y="3487507"/>
            <a:ext cx="1312664" cy="669727"/>
            <a:chOff x="0" y="0"/>
            <a:chExt cx="1866900" cy="952500"/>
          </a:xfrm>
        </p:grpSpPr>
        <p:sp>
          <p:nvSpPr>
            <p:cNvPr id="35" name="Square">
              <a:extLst>
                <a:ext uri="{FF2B5EF4-FFF2-40B4-BE49-F238E27FC236}">
                  <a16:creationId xmlns:a16="http://schemas.microsoft.com/office/drawing/2014/main" id="{70AF5C97-EB12-1343-B8B7-607874F4894E}"/>
                </a:ext>
              </a:extLst>
            </p:cNvPr>
            <p:cNvSpPr/>
            <p:nvPr/>
          </p:nvSpPr>
          <p:spPr>
            <a:xfrm>
              <a:off x="0" y="0"/>
              <a:ext cx="952500" cy="952500"/>
            </a:xfrm>
            <a:prstGeom prst="rect">
              <a:avLst/>
            </a:prstGeom>
            <a:blipFill rotWithShape="1">
              <a:blip r:embed="rId8"/>
              <a:srcRect/>
              <a:stretch>
                <a:fillRect/>
              </a:stretch>
            </a:blipFill>
            <a:ln w="12700" cap="flat">
              <a:noFill/>
              <a:miter lim="400000"/>
            </a:ln>
            <a:effectLst/>
          </p:spPr>
          <p:txBody>
            <a:bodyPr wrap="square" lIns="35719" tIns="35719" rIns="35719" bIns="35719" numCol="1" anchor="ctr">
              <a:noAutofit/>
            </a:bodyP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36" name="Square">
              <a:extLst>
                <a:ext uri="{FF2B5EF4-FFF2-40B4-BE49-F238E27FC236}">
                  <a16:creationId xmlns:a16="http://schemas.microsoft.com/office/drawing/2014/main" id="{FBBA10C2-77F3-494E-B302-AAE6098283C2}"/>
                </a:ext>
              </a:extLst>
            </p:cNvPr>
            <p:cNvSpPr/>
            <p:nvPr/>
          </p:nvSpPr>
          <p:spPr>
            <a:xfrm>
              <a:off x="914400" y="0"/>
              <a:ext cx="952500" cy="952500"/>
            </a:xfrm>
            <a:prstGeom prst="rect">
              <a:avLst/>
            </a:prstGeom>
            <a:blipFill rotWithShape="1">
              <a:blip r:embed="rId7"/>
              <a:srcRect/>
              <a:stretch>
                <a:fillRect/>
              </a:stretch>
            </a:blip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sp>
        <p:nvSpPr>
          <p:cNvPr id="37" name="Square">
            <a:extLst>
              <a:ext uri="{FF2B5EF4-FFF2-40B4-BE49-F238E27FC236}">
                <a16:creationId xmlns:a16="http://schemas.microsoft.com/office/drawing/2014/main" id="{F6276ED8-BAE4-7842-A116-D8BA4EF343D3}"/>
              </a:ext>
            </a:extLst>
          </p:cNvPr>
          <p:cNvSpPr/>
          <p:nvPr/>
        </p:nvSpPr>
        <p:spPr>
          <a:xfrm>
            <a:off x="2961679" y="4246531"/>
            <a:ext cx="669727" cy="669727"/>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38" name="Square">
            <a:extLst>
              <a:ext uri="{FF2B5EF4-FFF2-40B4-BE49-F238E27FC236}">
                <a16:creationId xmlns:a16="http://schemas.microsoft.com/office/drawing/2014/main" id="{9EEE3D63-82BC-694C-82C1-66437273B455}"/>
              </a:ext>
            </a:extLst>
          </p:cNvPr>
          <p:cNvSpPr/>
          <p:nvPr/>
        </p:nvSpPr>
        <p:spPr>
          <a:xfrm>
            <a:off x="3613547" y="4246531"/>
            <a:ext cx="669727" cy="669727"/>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168120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Square"/>
          <p:cNvSpPr/>
          <p:nvPr/>
        </p:nvSpPr>
        <p:spPr>
          <a:xfrm>
            <a:off x="-3828574" y="2207158"/>
            <a:ext cx="2009180" cy="2009180"/>
          </a:xfrm>
          <a:prstGeom prst="rect">
            <a:avLst/>
          </a:prstGeom>
          <a:blipFill>
            <a:blip r:embed="rId2"/>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910" name="Square"/>
          <p:cNvSpPr/>
          <p:nvPr/>
        </p:nvSpPr>
        <p:spPr>
          <a:xfrm>
            <a:off x="-3828574" y="4716401"/>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1" name="Square"/>
          <p:cNvSpPr/>
          <p:nvPr/>
        </p:nvSpPr>
        <p:spPr>
          <a:xfrm>
            <a:off x="832455" y="1769603"/>
            <a:ext cx="2009180" cy="2009180"/>
          </a:xfrm>
          <a:prstGeom prst="rect">
            <a:avLst/>
          </a:prstGeom>
          <a:blipFill>
            <a:blip r:embed="rId4"/>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2" name="Square"/>
          <p:cNvSpPr/>
          <p:nvPr/>
        </p:nvSpPr>
        <p:spPr>
          <a:xfrm>
            <a:off x="2940228" y="1769603"/>
            <a:ext cx="2009180" cy="2009180"/>
          </a:xfrm>
          <a:prstGeom prst="rect">
            <a:avLst/>
          </a:prstGeom>
          <a:blipFill>
            <a:blip r:embed="rId5"/>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3" name="Square"/>
          <p:cNvSpPr/>
          <p:nvPr/>
        </p:nvSpPr>
        <p:spPr>
          <a:xfrm>
            <a:off x="5101212" y="1769603"/>
            <a:ext cx="2009180" cy="2009180"/>
          </a:xfrm>
          <a:prstGeom prst="rect">
            <a:avLst/>
          </a:prstGeom>
          <a:blipFill>
            <a:blip r:embed="rId6"/>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4" name="Square"/>
          <p:cNvSpPr/>
          <p:nvPr/>
        </p:nvSpPr>
        <p:spPr>
          <a:xfrm>
            <a:off x="7217548" y="1769603"/>
            <a:ext cx="2009180" cy="2009180"/>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5" name="Square"/>
          <p:cNvSpPr/>
          <p:nvPr/>
        </p:nvSpPr>
        <p:spPr>
          <a:xfrm>
            <a:off x="9441040" y="1769603"/>
            <a:ext cx="2009180" cy="2009180"/>
          </a:xfrm>
          <a:prstGeom prst="rect">
            <a:avLst/>
          </a:prstGeom>
          <a:blipFill>
            <a:blip r:embed="rId8"/>
            <a:stretch>
              <a:fillRect/>
            </a:stretch>
          </a:blipFill>
          <a:ln w="12700">
            <a:miter lim="400000"/>
          </a:ln>
        </p:spPr>
        <p:txBody>
          <a:bodyPr lIns="35719" tIns="35719" rIns="35719" bIns="35719" anchor="ct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916" name="✓"/>
          <p:cNvSpPr txBox="1"/>
          <p:nvPr/>
        </p:nvSpPr>
        <p:spPr>
          <a:xfrm>
            <a:off x="-3006676" y="4328438"/>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917" name="Oval"/>
          <p:cNvSpPr/>
          <p:nvPr/>
        </p:nvSpPr>
        <p:spPr>
          <a:xfrm>
            <a:off x="-7337942" y="4582455"/>
            <a:ext cx="3045024"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8" name="Rectangle"/>
          <p:cNvSpPr/>
          <p:nvPr/>
        </p:nvSpPr>
        <p:spPr>
          <a:xfrm>
            <a:off x="-7337942" y="3314439"/>
            <a:ext cx="3045024" cy="1794868"/>
          </a:xfrm>
          <a:prstGeom prst="rect">
            <a:avLst/>
          </a:prstGeom>
          <a:solidFill>
            <a:srgbClr val="D6D6D6"/>
          </a:solid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19" name="Oval"/>
          <p:cNvSpPr/>
          <p:nvPr/>
        </p:nvSpPr>
        <p:spPr>
          <a:xfrm>
            <a:off x="-7337942" y="2885814"/>
            <a:ext cx="3045024" cy="892969"/>
          </a:xfrm>
          <a:prstGeom prst="ellipse">
            <a:avLst/>
          </a:prstGeom>
          <a:solidFill>
            <a:srgbClr val="D6D6D6"/>
          </a:solidFill>
          <a:ln w="25400">
            <a:solidFill>
              <a:srgbClr val="00F9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grpSp>
        <p:nvGrpSpPr>
          <p:cNvPr id="922" name="Group"/>
          <p:cNvGrpSpPr/>
          <p:nvPr/>
        </p:nvGrpSpPr>
        <p:grpSpPr>
          <a:xfrm>
            <a:off x="-7070051" y="3877009"/>
            <a:ext cx="1312665" cy="669727"/>
            <a:chOff x="0" y="0"/>
            <a:chExt cx="1866900" cy="952500"/>
          </a:xfrm>
        </p:grpSpPr>
        <p:sp>
          <p:nvSpPr>
            <p:cNvPr id="920" name="Square"/>
            <p:cNvSpPr/>
            <p:nvPr/>
          </p:nvSpPr>
          <p:spPr>
            <a:xfrm>
              <a:off x="0" y="0"/>
              <a:ext cx="952500" cy="952500"/>
            </a:xfrm>
            <a:prstGeom prst="rect">
              <a:avLst/>
            </a:prstGeom>
            <a:blipFill rotWithShape="1">
              <a:blip r:embed="rId2"/>
              <a:srcRect/>
              <a:stretch>
                <a:fillRect/>
              </a:stretch>
            </a:blipFill>
            <a:ln w="12700" cap="flat">
              <a:noFill/>
              <a:miter lim="400000"/>
            </a:ln>
            <a:effectLst/>
          </p:spPr>
          <p:txBody>
            <a:bodyPr wrap="square" lIns="35719" tIns="35719" rIns="35719" bIns="35719" numCol="1" anchor="ctr">
              <a:noAutofit/>
            </a:bodyPr>
            <a:lstStyle/>
            <a:p>
              <a:pPr>
                <a:defRPr sz="4000" i="1">
                  <a:solidFill>
                    <a:srgbClr val="FFFFFF"/>
                  </a:solidFill>
                  <a:effectLst>
                    <a:outerShdw blurRad="38100" dist="12700" dir="5400000" rotWithShape="0">
                      <a:srgbClr val="000000">
                        <a:alpha val="50000"/>
                      </a:srgbClr>
                    </a:outerShdw>
                  </a:effectLst>
                </a:defRPr>
              </a:pPr>
              <a:endParaRPr sz="2812"/>
            </a:p>
          </p:txBody>
        </p:sp>
        <p:sp>
          <p:nvSpPr>
            <p:cNvPr id="921" name="Square"/>
            <p:cNvSpPr/>
            <p:nvPr/>
          </p:nvSpPr>
          <p:spPr>
            <a:xfrm>
              <a:off x="914400" y="0"/>
              <a:ext cx="952500" cy="952500"/>
            </a:xfrm>
            <a:prstGeom prst="rect">
              <a:avLst/>
            </a:prstGeom>
            <a:blipFill rotWithShape="1">
              <a:blip r:embed="rId3"/>
              <a:srcRect/>
              <a:stretch>
                <a:fillRect/>
              </a:stretch>
            </a:blip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defRPr>
              </a:pPr>
              <a:endParaRPr sz="2812"/>
            </a:p>
          </p:txBody>
        </p:sp>
      </p:grpSp>
      <p:sp>
        <p:nvSpPr>
          <p:cNvPr id="923" name="Square"/>
          <p:cNvSpPr/>
          <p:nvPr/>
        </p:nvSpPr>
        <p:spPr>
          <a:xfrm>
            <a:off x="-6078856" y="4636033"/>
            <a:ext cx="669727" cy="669727"/>
          </a:xfrm>
          <a:prstGeom prst="rect">
            <a:avLst/>
          </a:prstGeom>
          <a:blipFill>
            <a:blip r:embed="rId7"/>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24" name="Square"/>
          <p:cNvSpPr/>
          <p:nvPr/>
        </p:nvSpPr>
        <p:spPr>
          <a:xfrm>
            <a:off x="-5426988" y="4636033"/>
            <a:ext cx="669727" cy="669727"/>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25" name="Square"/>
          <p:cNvSpPr/>
          <p:nvPr/>
        </p:nvSpPr>
        <p:spPr>
          <a:xfrm>
            <a:off x="2920625" y="4282718"/>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26" name="X"/>
          <p:cNvSpPr txBox="1"/>
          <p:nvPr/>
        </p:nvSpPr>
        <p:spPr>
          <a:xfrm>
            <a:off x="-888741" y="4328438"/>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27" name="Square"/>
          <p:cNvSpPr/>
          <p:nvPr/>
        </p:nvSpPr>
        <p:spPr>
          <a:xfrm>
            <a:off x="797668" y="4269916"/>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28" name="X"/>
          <p:cNvSpPr txBox="1"/>
          <p:nvPr/>
        </p:nvSpPr>
        <p:spPr>
          <a:xfrm>
            <a:off x="3636743" y="3890883"/>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dirty="0"/>
              <a:t>X</a:t>
            </a:r>
          </a:p>
        </p:txBody>
      </p:sp>
      <p:sp>
        <p:nvSpPr>
          <p:cNvPr id="929" name="Square"/>
          <p:cNvSpPr/>
          <p:nvPr/>
        </p:nvSpPr>
        <p:spPr>
          <a:xfrm>
            <a:off x="5101212" y="4278846"/>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30" name="Square"/>
          <p:cNvSpPr/>
          <p:nvPr/>
        </p:nvSpPr>
        <p:spPr>
          <a:xfrm>
            <a:off x="7262196" y="4278846"/>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31" name="Square"/>
          <p:cNvSpPr/>
          <p:nvPr/>
        </p:nvSpPr>
        <p:spPr>
          <a:xfrm>
            <a:off x="9441040" y="4278846"/>
            <a:ext cx="2009180" cy="2009180"/>
          </a:xfrm>
          <a:prstGeom prst="rect">
            <a:avLst/>
          </a:prstGeom>
          <a:blipFill>
            <a:blip r:embed="rId3"/>
            <a:stretch>
              <a:fillRect/>
            </a:stretch>
          </a:blipFill>
          <a:ln w="12700">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932" name="X"/>
          <p:cNvSpPr txBox="1"/>
          <p:nvPr/>
        </p:nvSpPr>
        <p:spPr>
          <a:xfrm>
            <a:off x="5967391" y="3890883"/>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33" name="X"/>
          <p:cNvSpPr txBox="1"/>
          <p:nvPr/>
        </p:nvSpPr>
        <p:spPr>
          <a:xfrm>
            <a:off x="10182203" y="3890883"/>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X</a:t>
            </a:r>
          </a:p>
        </p:txBody>
      </p:sp>
      <p:sp>
        <p:nvSpPr>
          <p:cNvPr id="934" name="✓"/>
          <p:cNvSpPr txBox="1"/>
          <p:nvPr/>
        </p:nvSpPr>
        <p:spPr>
          <a:xfrm>
            <a:off x="8075164" y="3890883"/>
            <a:ext cx="193964"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a:t>✓</a:t>
            </a:r>
          </a:p>
        </p:txBody>
      </p:sp>
      <p:sp>
        <p:nvSpPr>
          <p:cNvPr id="28" name="X">
            <a:extLst>
              <a:ext uri="{FF2B5EF4-FFF2-40B4-BE49-F238E27FC236}">
                <a16:creationId xmlns:a16="http://schemas.microsoft.com/office/drawing/2014/main" id="{FAF0C0E3-98C6-D748-B792-FF3A4B0A4641}"/>
              </a:ext>
            </a:extLst>
          </p:cNvPr>
          <p:cNvSpPr txBox="1"/>
          <p:nvPr/>
        </p:nvSpPr>
        <p:spPr>
          <a:xfrm>
            <a:off x="1723668" y="3890883"/>
            <a:ext cx="168316"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1266" dirty="0"/>
              <a:t>X</a:t>
            </a:r>
          </a:p>
        </p:txBody>
      </p:sp>
    </p:spTree>
    <p:extLst>
      <p:ext uri="{BB962C8B-B14F-4D97-AF65-F5344CB8AC3E}">
        <p14:creationId xmlns:p14="http://schemas.microsoft.com/office/powerpoint/2010/main" val="26301649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Quicksort"/>
          <p:cNvSpPr txBox="1">
            <a:spLocks noGrp="1"/>
          </p:cNvSpPr>
          <p:nvPr>
            <p:ph type="title"/>
          </p:nvPr>
        </p:nvSpPr>
        <p:spPr>
          <a:prstGeom prst="rect">
            <a:avLst/>
          </a:prstGeom>
        </p:spPr>
        <p:txBody>
          <a:bodyPr/>
          <a:lstStyle/>
          <a:p>
            <a:r>
              <a:rPr dirty="0"/>
              <a:t>Quicksort</a:t>
            </a:r>
          </a:p>
        </p:txBody>
      </p:sp>
      <p:sp>
        <p:nvSpPr>
          <p:cNvPr id="4" name="MTurk provides an on-demand source for human computation…">
            <a:extLst>
              <a:ext uri="{FF2B5EF4-FFF2-40B4-BE49-F238E27FC236}">
                <a16:creationId xmlns:a16="http://schemas.microsoft.com/office/drawing/2014/main" id="{DB75B53E-63E9-9A4C-B737-7C344D272BA5}"/>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quicksort(A):</a:t>
            </a:r>
          </a:p>
          <a:p>
            <a:pPr defTabSz="321457">
              <a:defRPr sz="3500">
                <a:solidFill>
                  <a:srgbClr val="404040"/>
                </a:solidFill>
                <a:latin typeface="Consolas"/>
                <a:ea typeface="Consolas"/>
                <a:cs typeface="Consolas"/>
                <a:sym typeface="Consolas"/>
              </a:defRPr>
            </a:pPr>
            <a:r>
              <a:rPr lang="en-US" sz="1900" dirty="0"/>
              <a:t>	if </a:t>
            </a:r>
            <a:r>
              <a:rPr lang="en-US" sz="1900" dirty="0" err="1"/>
              <a:t>A.length</a:t>
            </a:r>
            <a:r>
              <a:rPr lang="en-US" sz="1900" dirty="0"/>
              <a:t> &gt; 0:</a:t>
            </a:r>
          </a:p>
          <a:p>
            <a:pPr defTabSz="321457">
              <a:defRPr sz="3500">
                <a:solidFill>
                  <a:srgbClr val="404040"/>
                </a:solidFill>
                <a:latin typeface="Consolas"/>
                <a:ea typeface="Consolas"/>
                <a:cs typeface="Consolas"/>
                <a:sym typeface="Consolas"/>
              </a:defRPr>
            </a:pPr>
            <a:r>
              <a:rPr lang="en-US" sz="1900" dirty="0"/>
              <a:t>		pivot ← </a:t>
            </a:r>
            <a:r>
              <a:rPr lang="en-US" sz="1900" dirty="0" err="1"/>
              <a:t>A.remove</a:t>
            </a:r>
            <a:r>
              <a:rPr lang="en-US" sz="1900" dirty="0"/>
              <a:t>(</a:t>
            </a:r>
            <a:r>
              <a:rPr lang="en-US" sz="1900" b="1" dirty="0"/>
              <a:t>once</a:t>
            </a:r>
            <a:r>
              <a:rPr lang="en-US" sz="1900" dirty="0"/>
              <a:t> </a:t>
            </a:r>
            <a:r>
              <a:rPr lang="en-US" sz="1900" dirty="0" err="1"/>
              <a:t>A.randomIndex</a:t>
            </a:r>
            <a:r>
              <a:rPr lang="en-US" sz="1900" dirty="0"/>
              <a:t>())</a:t>
            </a:r>
          </a:p>
          <a:p>
            <a:pPr defTabSz="321457">
              <a:defRPr sz="3500">
                <a:solidFill>
                  <a:srgbClr val="404040"/>
                </a:solidFill>
                <a:latin typeface="Consolas"/>
                <a:ea typeface="Consolas"/>
                <a:cs typeface="Consolas"/>
                <a:sym typeface="Consolas"/>
              </a:defRPr>
            </a:pPr>
            <a:r>
              <a:rPr lang="en-US" sz="1900" dirty="0"/>
              <a:t>		left ← new array; right ← new array</a:t>
            </a:r>
          </a:p>
          <a:p>
            <a:pPr defTabSz="321457">
              <a:defRPr sz="3500">
                <a:solidFill>
                  <a:srgbClr val="404040"/>
                </a:solidFill>
                <a:latin typeface="Consolas"/>
                <a:ea typeface="Consolas"/>
                <a:cs typeface="Consolas"/>
                <a:sym typeface="Consolas"/>
              </a:defRPr>
            </a:pPr>
            <a:r>
              <a:rPr lang="en-US" sz="1900" dirty="0"/>
              <a:t>		for x in A:</a:t>
            </a:r>
          </a:p>
          <a:p>
            <a:pPr defTabSz="321457">
              <a:defRPr sz="3500">
                <a:solidFill>
                  <a:srgbClr val="404040"/>
                </a:solidFill>
                <a:latin typeface="Consolas"/>
                <a:ea typeface="Consolas"/>
                <a:cs typeface="Consolas"/>
                <a:sym typeface="Consolas"/>
              </a:defRPr>
            </a:pPr>
            <a:r>
              <a:rPr lang="en-US" sz="1900" dirty="0"/>
              <a:t>			if compare(x, pivot): </a:t>
            </a:r>
          </a:p>
          <a:p>
            <a:pPr defTabSz="321457">
              <a:defRPr sz="3500">
                <a:solidFill>
                  <a:srgbClr val="404040"/>
                </a:solidFill>
                <a:latin typeface="Consolas"/>
                <a:ea typeface="Consolas"/>
                <a:cs typeface="Consolas"/>
                <a:sym typeface="Consolas"/>
              </a:defRPr>
            </a:pPr>
            <a:r>
              <a:rPr lang="en-US" sz="1900" dirty="0"/>
              <a:t>				</a:t>
            </a:r>
            <a:r>
              <a:rPr lang="en-US" sz="1900" dirty="0" err="1"/>
              <a:t>left.add</a:t>
            </a:r>
            <a:r>
              <a:rPr lang="en-US" sz="1900" dirty="0"/>
              <a:t>(x)</a:t>
            </a:r>
          </a:p>
          <a:p>
            <a:pPr defTabSz="321457">
              <a:defRPr sz="3500">
                <a:solidFill>
                  <a:srgbClr val="404040"/>
                </a:solidFill>
                <a:latin typeface="Consolas"/>
                <a:ea typeface="Consolas"/>
                <a:cs typeface="Consolas"/>
                <a:sym typeface="Consolas"/>
              </a:defRPr>
            </a:pPr>
            <a:r>
              <a:rPr lang="en-US" sz="1900" dirty="0"/>
              <a:t>			else:</a:t>
            </a:r>
          </a:p>
          <a:p>
            <a:pPr defTabSz="321457">
              <a:defRPr sz="3500">
                <a:solidFill>
                  <a:srgbClr val="404040"/>
                </a:solidFill>
                <a:latin typeface="Consolas"/>
                <a:ea typeface="Consolas"/>
                <a:cs typeface="Consolas"/>
                <a:sym typeface="Consolas"/>
              </a:defRPr>
            </a:pPr>
            <a:r>
              <a:rPr lang="en-US" sz="1900" dirty="0"/>
              <a:t>				</a:t>
            </a:r>
            <a:r>
              <a:rPr lang="en-US" sz="1900" dirty="0" err="1"/>
              <a:t>right.add</a:t>
            </a:r>
            <a:r>
              <a:rPr lang="en-US" sz="1900" dirty="0"/>
              <a:t>(x)</a:t>
            </a:r>
          </a:p>
          <a:p>
            <a:pPr defTabSz="321457">
              <a:defRPr sz="3500">
                <a:solidFill>
                  <a:srgbClr val="404040"/>
                </a:solidFill>
                <a:latin typeface="Consolas"/>
                <a:ea typeface="Consolas"/>
                <a:cs typeface="Consolas"/>
                <a:sym typeface="Consolas"/>
              </a:defRPr>
            </a:pPr>
            <a:r>
              <a:rPr lang="en-US" sz="1900" dirty="0"/>
              <a:t>		quicksort(left)</a:t>
            </a:r>
          </a:p>
          <a:p>
            <a:pPr defTabSz="321457">
              <a:defRPr sz="3500">
                <a:solidFill>
                  <a:srgbClr val="404040"/>
                </a:solidFill>
                <a:latin typeface="Consolas"/>
                <a:ea typeface="Consolas"/>
                <a:cs typeface="Consolas"/>
                <a:sym typeface="Consolas"/>
              </a:defRPr>
            </a:pPr>
            <a:r>
              <a:rPr lang="en-US" sz="1900" dirty="0"/>
              <a:t>		quicksort(right)</a:t>
            </a:r>
          </a:p>
          <a:p>
            <a:pPr defTabSz="321457">
              <a:defRPr sz="3500">
                <a:solidFill>
                  <a:srgbClr val="404040"/>
                </a:solidFill>
                <a:latin typeface="Consolas"/>
                <a:ea typeface="Consolas"/>
                <a:cs typeface="Consolas"/>
                <a:sym typeface="Consolas"/>
              </a:defRPr>
            </a:pPr>
            <a:r>
              <a:rPr lang="en-US" sz="1900" dirty="0"/>
              <a:t>		</a:t>
            </a:r>
            <a:r>
              <a:rPr lang="en-US" sz="1900" dirty="0" err="1"/>
              <a:t>A.set</a:t>
            </a:r>
            <a:r>
              <a:rPr lang="en-US" sz="1900" dirty="0"/>
              <a:t>(left + pivot + right)</a:t>
            </a:r>
          </a:p>
          <a:p>
            <a:pPr defTabSz="321457">
              <a:defRPr sz="3500">
                <a:solidFill>
                  <a:srgbClr val="404040"/>
                </a:solidFill>
                <a:latin typeface="Consolas"/>
                <a:ea typeface="Consolas"/>
                <a:cs typeface="Consolas"/>
                <a:sym typeface="Consolas"/>
              </a:defRPr>
            </a:pPr>
            <a:endParaRPr lang="en-US" sz="1900" dirty="0"/>
          </a:p>
        </p:txBody>
      </p:sp>
    </p:spTree>
    <p:extLst>
      <p:ext uri="{BB962C8B-B14F-4D97-AF65-F5344CB8AC3E}">
        <p14:creationId xmlns:p14="http://schemas.microsoft.com/office/powerpoint/2010/main" val="1528966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284D8F-FFED-234A-8359-DDCADF6F203F}"/>
              </a:ext>
            </a:extLst>
          </p:cNvPr>
          <p:cNvSpPr>
            <a:spLocks noGrp="1"/>
          </p:cNvSpPr>
          <p:nvPr>
            <p:ph type="title"/>
          </p:nvPr>
        </p:nvSpPr>
        <p:spPr/>
        <p:txBody>
          <a:bodyPr/>
          <a:lstStyle/>
          <a:p>
            <a:r>
              <a:rPr lang="en-US" dirty="0"/>
              <a:t>When should you mark a function with </a:t>
            </a:r>
            <a:r>
              <a:rPr lang="en-US" dirty="0">
                <a:latin typeface="Arial Rounded MT Bold" panose="020F0704030504030204" pitchFamily="34" charset="77"/>
              </a:rPr>
              <a:t>once</a:t>
            </a:r>
            <a:r>
              <a:rPr lang="en-US" dirty="0"/>
              <a:t>?</a:t>
            </a:r>
          </a:p>
        </p:txBody>
      </p:sp>
      <p:sp>
        <p:nvSpPr>
          <p:cNvPr id="6" name="MTurk provides an on-demand source for human computation…">
            <a:extLst>
              <a:ext uri="{FF2B5EF4-FFF2-40B4-BE49-F238E27FC236}">
                <a16:creationId xmlns:a16="http://schemas.microsoft.com/office/drawing/2014/main" id="{4355598F-AFD6-F247-B405-8125CA1FE44A}"/>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Side-effects</a:t>
            </a:r>
            <a:r>
              <a:rPr lang="en-US" sz="2400" dirty="0">
                <a:latin typeface="Arial" panose="020B0604020202020204" pitchFamily="34" charset="0"/>
                <a:cs typeface="Arial" panose="020B0604020202020204" pitchFamily="34" charset="0"/>
              </a:rPr>
              <a:t>: If a function has side effects during repeated calls, then wrap it in once</a:t>
            </a:r>
          </a:p>
        </p:txBody>
      </p:sp>
    </p:spTree>
    <p:extLst>
      <p:ext uri="{BB962C8B-B14F-4D97-AF65-F5344CB8AC3E}">
        <p14:creationId xmlns:p14="http://schemas.microsoft.com/office/powerpoint/2010/main" val="141212257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4E46A-32E8-7744-8B11-13DE2701CE2F}"/>
              </a:ext>
            </a:extLst>
          </p:cNvPr>
          <p:cNvSpPr>
            <a:spLocks noGrp="1"/>
          </p:cNvSpPr>
          <p:nvPr>
            <p:ph type="title"/>
          </p:nvPr>
        </p:nvSpPr>
        <p:spPr/>
        <p:txBody>
          <a:bodyPr/>
          <a:lstStyle/>
          <a:p>
            <a:r>
              <a:rPr lang="en-US" dirty="0"/>
              <a:t>Other benefits of </a:t>
            </a:r>
            <a:r>
              <a:rPr lang="en-US" dirty="0">
                <a:latin typeface="Arial Rounded MT Bold" panose="020F0704030504030204" pitchFamily="34" charset="77"/>
              </a:rPr>
              <a:t>once</a:t>
            </a:r>
          </a:p>
        </p:txBody>
      </p:sp>
      <p:sp>
        <p:nvSpPr>
          <p:cNvPr id="6" name="MTurk provides an on-demand source for human computation…">
            <a:extLst>
              <a:ext uri="{FF2B5EF4-FFF2-40B4-BE49-F238E27FC236}">
                <a16:creationId xmlns:a16="http://schemas.microsoft.com/office/drawing/2014/main" id="{2E87AEE5-6280-5D4B-9295-47370C9C0914}"/>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Incremental programming</a:t>
            </a:r>
            <a:r>
              <a:rPr lang="en-US" sz="2400" dirty="0">
                <a:latin typeface="Arial" panose="020B0604020202020204" pitchFamily="34" charset="0"/>
                <a:cs typeface="Arial" panose="020B0604020202020204" pitchFamily="34" charset="0"/>
              </a:rPr>
              <a:t>: You can write part of an algorithm, test it, view the results, modify it, and rerun. </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Retroactive print-line debugging</a:t>
            </a:r>
            <a:r>
              <a:rPr lang="en-US" sz="2400" dirty="0">
                <a:latin typeface="Arial" panose="020B0604020202020204" pitchFamily="34" charset="0"/>
                <a:cs typeface="Arial" panose="020B0604020202020204" pitchFamily="34" charset="0"/>
              </a:rPr>
              <a:t>: If your program behaves in an unexpected fashion, you can put in debugging print statements after the fact</a:t>
            </a:r>
          </a:p>
          <a:p>
            <a:pPr marL="1028700" lvl="1" indent="-342900"/>
            <a:r>
              <a:rPr lang="en-US" sz="2400" dirty="0">
                <a:latin typeface="Arial" panose="020B0604020202020204" pitchFamily="34" charset="0"/>
                <a:cs typeface="Arial" panose="020B0604020202020204" pitchFamily="34" charset="0"/>
              </a:rPr>
              <a:t>This also lets you print data to a file if you decide that you want to analyze it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648012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urKit Script"/>
          <p:cNvSpPr txBox="1">
            <a:spLocks noGrp="1"/>
          </p:cNvSpPr>
          <p:nvPr>
            <p:ph type="title"/>
          </p:nvPr>
        </p:nvSpPr>
        <p:spPr>
          <a:prstGeom prst="rect">
            <a:avLst/>
          </a:prstGeom>
        </p:spPr>
        <p:txBody>
          <a:bodyPr/>
          <a:lstStyle/>
          <a:p>
            <a:r>
              <a:rPr dirty="0" err="1"/>
              <a:t>TurKit</a:t>
            </a:r>
            <a:r>
              <a:rPr dirty="0"/>
              <a:t> </a:t>
            </a:r>
            <a:r>
              <a:rPr lang="en-US" dirty="0"/>
              <a:t>script</a:t>
            </a:r>
            <a:endParaRPr dirty="0"/>
          </a:p>
        </p:txBody>
      </p:sp>
      <p:sp>
        <p:nvSpPr>
          <p:cNvPr id="4" name="MTurk provides an on-demand source for human computation…">
            <a:extLst>
              <a:ext uri="{FF2B5EF4-FFF2-40B4-BE49-F238E27FC236}">
                <a16:creationId xmlns:a16="http://schemas.microsoft.com/office/drawing/2014/main" id="{C93956BF-E125-5343-90FB-507EBF7371B4}"/>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is built on top of JavaScript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Users have full access to JavaScript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Plus a set of APIs built around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and the crash-and-rerun programming paradigm</a:t>
            </a:r>
          </a:p>
        </p:txBody>
      </p:sp>
    </p:spTree>
    <p:extLst>
      <p:ext uri="{BB962C8B-B14F-4D97-AF65-F5344CB8AC3E}">
        <p14:creationId xmlns:p14="http://schemas.microsoft.com/office/powerpoint/2010/main" val="90805465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urKit Script"/>
          <p:cNvSpPr txBox="1">
            <a:spLocks noGrp="1"/>
          </p:cNvSpPr>
          <p:nvPr>
            <p:ph type="title"/>
          </p:nvPr>
        </p:nvSpPr>
        <p:spPr>
          <a:prstGeom prst="rect">
            <a:avLst/>
          </a:prstGeom>
        </p:spPr>
        <p:txBody>
          <a:bodyPr/>
          <a:lstStyle/>
          <a:p>
            <a:r>
              <a:rPr dirty="0" err="1"/>
              <a:t>TurKit</a:t>
            </a:r>
            <a:r>
              <a:rPr dirty="0"/>
              <a:t> </a:t>
            </a:r>
            <a:r>
              <a:rPr lang="en-US" dirty="0"/>
              <a:t>keywords</a:t>
            </a:r>
            <a:endParaRPr dirty="0"/>
          </a:p>
        </p:txBody>
      </p:sp>
      <p:sp>
        <p:nvSpPr>
          <p:cNvPr id="4" name="MTurk provides an on-demand source for human computation…">
            <a:extLst>
              <a:ext uri="{FF2B5EF4-FFF2-40B4-BE49-F238E27FC236}">
                <a16:creationId xmlns:a16="http://schemas.microsoft.com/office/drawing/2014/main" id="{C93956BF-E125-5343-90FB-507EBF7371B4}"/>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crash</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fork / join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16527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81"/>
          <p:cNvSpPr/>
          <p:nvPr/>
        </p:nvSpPr>
        <p:spPr>
          <a:xfrm>
            <a:off x="161329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198"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199"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00"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01"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02"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03"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04" name="42"/>
          <p:cNvSpPr/>
          <p:nvPr/>
        </p:nvSpPr>
        <p:spPr>
          <a:xfrm>
            <a:off x="7864078"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05"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06"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4184478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The crash keyword"/>
          <p:cNvSpPr txBox="1">
            <a:spLocks noGrp="1"/>
          </p:cNvSpPr>
          <p:nvPr>
            <p:ph type="title"/>
          </p:nvPr>
        </p:nvSpPr>
        <p:spPr>
          <a:prstGeom prst="rect">
            <a:avLst/>
          </a:prstGeom>
        </p:spPr>
        <p:txBody>
          <a:bodyPr/>
          <a:lstStyle/>
          <a:p>
            <a:r>
              <a:rPr dirty="0"/>
              <a:t>The </a:t>
            </a:r>
            <a:r>
              <a:rPr dirty="0">
                <a:latin typeface="Arial Rounded MT Bold"/>
                <a:ea typeface="Arial Rounded MT Bold"/>
                <a:cs typeface="Arial Rounded MT Bold"/>
                <a:sym typeface="Arial Rounded MT Bold"/>
              </a:rPr>
              <a:t>crash</a:t>
            </a:r>
            <a:r>
              <a:rPr dirty="0"/>
              <a:t> keyword </a:t>
            </a:r>
          </a:p>
        </p:txBody>
      </p:sp>
      <p:sp>
        <p:nvSpPr>
          <p:cNvPr id="4" name="MTurk provides an on-demand source for human computation…">
            <a:extLst>
              <a:ext uri="{FF2B5EF4-FFF2-40B4-BE49-F238E27FC236}">
                <a16:creationId xmlns:a16="http://schemas.microsoft.com/office/drawing/2014/main" id="{BE3375E1-EBA0-044C-A0B9-895E5447BF3F}"/>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Why in the hell would you want to tell your program to crash?</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Since we cache results in a DB, </a:t>
            </a:r>
            <a:r>
              <a:rPr lang="en-US" sz="2400" b="1" dirty="0">
                <a:latin typeface="Arial" panose="020B0604020202020204" pitchFamily="34" charset="0"/>
                <a:cs typeface="Arial" panose="020B0604020202020204" pitchFamily="34" charset="0"/>
              </a:rPr>
              <a:t>crash</a:t>
            </a:r>
            <a:r>
              <a:rPr lang="en-US" sz="2400" dirty="0">
                <a:latin typeface="Arial" panose="020B0604020202020204" pitchFamily="34" charset="0"/>
                <a:cs typeface="Arial" panose="020B0604020202020204" pitchFamily="34" charset="0"/>
              </a:rPr>
              <a:t> is an alternate to </a:t>
            </a:r>
            <a:r>
              <a:rPr lang="en-US" sz="2400" b="1" dirty="0">
                <a:latin typeface="Arial" panose="020B0604020202020204" pitchFamily="34" charset="0"/>
                <a:cs typeface="Arial" panose="020B0604020202020204" pitchFamily="34" charset="0"/>
              </a:rPr>
              <a:t>wait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Most common use for </a:t>
            </a:r>
            <a:r>
              <a:rPr lang="en-US" sz="2400" b="1" dirty="0">
                <a:latin typeface="Arial" panose="020B0604020202020204" pitchFamily="34" charset="0"/>
                <a:cs typeface="Arial" panose="020B0604020202020204" pitchFamily="34" charset="0"/>
              </a:rPr>
              <a:t>crash</a:t>
            </a:r>
            <a:r>
              <a:rPr lang="en-US" sz="2400" dirty="0">
                <a:latin typeface="Arial" panose="020B0604020202020204" pitchFamily="34" charset="0"/>
                <a:cs typeface="Arial" panose="020B0604020202020204" pitchFamily="34" charset="0"/>
              </a:rPr>
              <a:t> is waiting for results to be returned from </a:t>
            </a:r>
            <a:r>
              <a:rPr lang="en-US" sz="2400" dirty="0" err="1">
                <a:latin typeface="Arial" panose="020B0604020202020204" pitchFamily="34" charset="0"/>
                <a:cs typeface="Arial" panose="020B0604020202020204" pitchFamily="34" charset="0"/>
              </a:rPr>
              <a:t>MTurk</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automatically re-runs program after a set interval</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891809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67E13-191D-4140-9ECC-BA4F7C99C5A8}"/>
              </a:ext>
            </a:extLst>
          </p:cNvPr>
          <p:cNvSpPr>
            <a:spLocks noGrp="1"/>
          </p:cNvSpPr>
          <p:nvPr>
            <p:ph type="title"/>
          </p:nvPr>
        </p:nvSpPr>
        <p:spPr/>
        <p:txBody>
          <a:bodyPr/>
          <a:lstStyle/>
          <a:p>
            <a:r>
              <a:rPr lang="en-US" dirty="0">
                <a:latin typeface="Arial Rounded MT Bold"/>
                <a:sym typeface="Arial Rounded MT Bold"/>
              </a:rPr>
              <a:t>fork</a:t>
            </a:r>
            <a:r>
              <a:rPr lang="en-US" dirty="0"/>
              <a:t> allows for parallel execution </a:t>
            </a:r>
          </a:p>
        </p:txBody>
      </p:sp>
      <p:sp>
        <p:nvSpPr>
          <p:cNvPr id="6" name="MTurk provides an on-demand source for human computation…">
            <a:extLst>
              <a:ext uri="{FF2B5EF4-FFF2-40B4-BE49-F238E27FC236}">
                <a16:creationId xmlns:a16="http://schemas.microsoft.com/office/drawing/2014/main" id="{DB48A30A-97FD-B04E-B6B0-958EEE1D0C28}"/>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allows multiple branches to be run in parallel via </a:t>
            </a:r>
            <a:r>
              <a:rPr lang="en-US" sz="2400" b="1" dirty="0">
                <a:latin typeface="Arial" panose="020B0604020202020204" pitchFamily="34" charset="0"/>
                <a:cs typeface="Arial" panose="020B0604020202020204" pitchFamily="34" charset="0"/>
              </a:rPr>
              <a:t>fork</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Calling </a:t>
            </a:r>
            <a:r>
              <a:rPr lang="en-US" sz="2400" b="1" dirty="0">
                <a:latin typeface="Arial" panose="020B0604020202020204" pitchFamily="34" charset="0"/>
                <a:cs typeface="Arial" panose="020B0604020202020204" pitchFamily="34" charset="0"/>
              </a:rPr>
              <a:t>crash</a:t>
            </a:r>
            <a:r>
              <a:rPr lang="en-US" sz="2400" dirty="0">
                <a:latin typeface="Arial" panose="020B0604020202020204" pitchFamily="34" charset="0"/>
                <a:cs typeface="Arial" panose="020B0604020202020204" pitchFamily="34" charset="0"/>
              </a:rPr>
              <a:t> from within a </a:t>
            </a:r>
            <a:r>
              <a:rPr lang="en-US" sz="2400" b="1" dirty="0">
                <a:latin typeface="Arial" panose="020B0604020202020204" pitchFamily="34" charset="0"/>
                <a:cs typeface="Arial" panose="020B0604020202020204" pitchFamily="34" charset="0"/>
              </a:rPr>
              <a:t>fork</a:t>
            </a:r>
            <a:r>
              <a:rPr lang="en-US" sz="2400" dirty="0">
                <a:latin typeface="Arial" panose="020B0604020202020204" pitchFamily="34" charset="0"/>
                <a:cs typeface="Arial" panose="020B0604020202020204" pitchFamily="34" charset="0"/>
              </a:rPr>
              <a:t>ed branch resumes the execution of the former branch</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This allows you to post multiple jobs on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simultaneously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script can make progress on whatever path gets a result first</a:t>
            </a:r>
          </a:p>
        </p:txBody>
      </p:sp>
    </p:spTree>
    <p:extLst>
      <p:ext uri="{BB962C8B-B14F-4D97-AF65-F5344CB8AC3E}">
        <p14:creationId xmlns:p14="http://schemas.microsoft.com/office/powerpoint/2010/main" val="206585772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One HIT at a time"/>
          <p:cNvSpPr txBox="1">
            <a:spLocks noGrp="1"/>
          </p:cNvSpPr>
          <p:nvPr>
            <p:ph type="title"/>
          </p:nvPr>
        </p:nvSpPr>
        <p:spPr>
          <a:prstGeom prst="rect">
            <a:avLst/>
          </a:prstGeom>
        </p:spPr>
        <p:txBody>
          <a:bodyPr/>
          <a:lstStyle/>
          <a:p>
            <a:r>
              <a:rPr dirty="0"/>
              <a:t>One HIT at a time</a:t>
            </a:r>
          </a:p>
        </p:txBody>
      </p:sp>
      <p:sp>
        <p:nvSpPr>
          <p:cNvPr id="967" name="a = createHITAndWait()        // HIT A…"/>
          <p:cNvSpPr txBox="1"/>
          <p:nvPr/>
        </p:nvSpPr>
        <p:spPr>
          <a:xfrm>
            <a:off x="4744946" y="3844608"/>
            <a:ext cx="8358188" cy="450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lvl="4" defTabSz="321457">
              <a:spcBef>
                <a:spcPts val="844"/>
              </a:spcBef>
              <a:defRPr sz="3500">
                <a:solidFill>
                  <a:srgbClr val="404040"/>
                </a:solidFill>
                <a:latin typeface="Consolas"/>
                <a:ea typeface="Consolas"/>
                <a:cs typeface="Consolas"/>
                <a:sym typeface="Consolas"/>
              </a:defRPr>
            </a:pPr>
            <a:endParaRPr sz="2461" dirty="0">
              <a:solidFill>
                <a:srgbClr val="008F00"/>
              </a:solidFill>
            </a:endParaRPr>
          </a:p>
        </p:txBody>
      </p:sp>
      <p:sp>
        <p:nvSpPr>
          <p:cNvPr id="5" name="MTurk provides an on-demand source for human computation…">
            <a:extLst>
              <a:ext uri="{FF2B5EF4-FFF2-40B4-BE49-F238E27FC236}">
                <a16:creationId xmlns:a16="http://schemas.microsoft.com/office/drawing/2014/main" id="{2053DA4A-EE50-C84F-A375-A5D3BBAAB366}"/>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a = </a:t>
            </a:r>
            <a:r>
              <a:rPr lang="en-US" sz="1900" dirty="0" err="1"/>
              <a:t>createHITAndWait</a:t>
            </a:r>
            <a:r>
              <a:rPr lang="en-US" sz="1900" dirty="0"/>
              <a:t>() 				</a:t>
            </a:r>
            <a:r>
              <a:rPr lang="en-US" sz="1900" dirty="0">
                <a:solidFill>
                  <a:srgbClr val="8FAA70"/>
                </a:solidFill>
              </a:rPr>
              <a:t>// HIT A </a:t>
            </a:r>
          </a:p>
          <a:p>
            <a:pPr defTabSz="321457">
              <a:defRPr sz="3500">
                <a:solidFill>
                  <a:srgbClr val="404040"/>
                </a:solidFill>
                <a:latin typeface="Consolas"/>
                <a:ea typeface="Consolas"/>
                <a:cs typeface="Consolas"/>
                <a:sym typeface="Consolas"/>
              </a:defRPr>
            </a:pPr>
            <a:r>
              <a:rPr lang="en-US" sz="1900" dirty="0"/>
              <a:t>b = </a:t>
            </a:r>
            <a:r>
              <a:rPr lang="en-US" sz="1900" dirty="0" err="1"/>
              <a:t>createHITAndWait</a:t>
            </a:r>
            <a:r>
              <a:rPr lang="en-US" sz="1900" dirty="0"/>
              <a:t>(</a:t>
            </a:r>
            <a:r>
              <a:rPr lang="en-US" sz="1900" dirty="0">
                <a:solidFill>
                  <a:srgbClr val="00B0F0"/>
                </a:solidFill>
              </a:rPr>
              <a:t>...a...</a:t>
            </a:r>
            <a:r>
              <a:rPr lang="en-US" sz="1900" dirty="0"/>
              <a:t>)  </a:t>
            </a:r>
            <a:r>
              <a:rPr lang="en-US" sz="1900" b="1" dirty="0"/>
              <a:t>	</a:t>
            </a:r>
            <a:r>
              <a:rPr lang="en-US" sz="1900" dirty="0">
                <a:solidFill>
                  <a:srgbClr val="8FAA70"/>
                </a:solidFill>
              </a:rPr>
              <a:t>// HIT B</a:t>
            </a:r>
          </a:p>
          <a:p>
            <a:pPr defTabSz="321457">
              <a:defRPr sz="3500">
                <a:solidFill>
                  <a:srgbClr val="404040"/>
                </a:solidFill>
                <a:latin typeface="Consolas"/>
                <a:ea typeface="Consolas"/>
                <a:cs typeface="Consolas"/>
                <a:sym typeface="Consolas"/>
              </a:defRPr>
            </a:pPr>
            <a:r>
              <a:rPr lang="en-US" sz="1900" dirty="0"/>
              <a:t>c = </a:t>
            </a:r>
            <a:r>
              <a:rPr lang="en-US" sz="1900" dirty="0" err="1"/>
              <a:t>createHITAndWait</a:t>
            </a:r>
            <a:r>
              <a:rPr lang="en-US" sz="1900" dirty="0"/>
              <a:t>()         	</a:t>
            </a:r>
            <a:r>
              <a:rPr lang="en-US" sz="1900" dirty="0">
                <a:solidFill>
                  <a:srgbClr val="8FAA70"/>
                </a:solidFill>
              </a:rPr>
              <a:t>// HIT C </a:t>
            </a:r>
          </a:p>
          <a:p>
            <a:pPr defTabSz="321457">
              <a:defRPr sz="3500">
                <a:solidFill>
                  <a:srgbClr val="404040"/>
                </a:solidFill>
                <a:latin typeface="Consolas"/>
                <a:ea typeface="Consolas"/>
                <a:cs typeface="Consolas"/>
                <a:sym typeface="Consolas"/>
              </a:defRPr>
            </a:pPr>
            <a:r>
              <a:rPr lang="en-US" sz="1900" dirty="0"/>
              <a:t>d = </a:t>
            </a:r>
            <a:r>
              <a:rPr lang="en-US" sz="1900" dirty="0" err="1"/>
              <a:t>createHITAndWait</a:t>
            </a:r>
            <a:r>
              <a:rPr lang="en-US" sz="1900" dirty="0"/>
              <a:t>(</a:t>
            </a:r>
            <a:r>
              <a:rPr lang="en-US" sz="1900" dirty="0">
                <a:solidFill>
                  <a:srgbClr val="00B0F0"/>
                </a:solidFill>
              </a:rPr>
              <a:t>...c...</a:t>
            </a:r>
            <a:r>
              <a:rPr lang="en-US" sz="1900" dirty="0"/>
              <a:t>)</a:t>
            </a:r>
            <a:r>
              <a:rPr lang="en-US" sz="1900" dirty="0">
                <a:solidFill>
                  <a:srgbClr val="00B0F0"/>
                </a:solidFill>
              </a:rPr>
              <a:t> </a:t>
            </a:r>
            <a:r>
              <a:rPr lang="en-US" sz="1900" b="1" dirty="0"/>
              <a:t>	</a:t>
            </a:r>
            <a:r>
              <a:rPr lang="en-US" sz="1900" dirty="0">
                <a:solidFill>
                  <a:srgbClr val="8FAA70"/>
                </a:solidFill>
              </a:rPr>
              <a:t>// HIT D</a:t>
            </a:r>
          </a:p>
        </p:txBody>
      </p:sp>
      <p:sp>
        <p:nvSpPr>
          <p:cNvPr id="7" name="MTurk provides an on-demand source for human computation…">
            <a:extLst>
              <a:ext uri="{FF2B5EF4-FFF2-40B4-BE49-F238E27FC236}">
                <a16:creationId xmlns:a16="http://schemas.microsoft.com/office/drawing/2014/main" id="{D134C1DF-1DF7-014A-90BF-93746C605F7E}"/>
              </a:ext>
            </a:extLst>
          </p:cNvPr>
          <p:cNvSpPr txBox="1">
            <a:spLocks/>
          </p:cNvSpPr>
          <p:nvPr/>
        </p:nvSpPr>
        <p:spPr>
          <a:xfrm>
            <a:off x="399672" y="3290468"/>
            <a:ext cx="11421540" cy="18471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 depends on 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 depends on C</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They don’t depend on each other. Why wait?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7174718"/>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Multiple HITs at a time"/>
          <p:cNvSpPr txBox="1">
            <a:spLocks noGrp="1"/>
          </p:cNvSpPr>
          <p:nvPr>
            <p:ph type="title"/>
          </p:nvPr>
        </p:nvSpPr>
        <p:spPr>
          <a:prstGeom prst="rect">
            <a:avLst/>
          </a:prstGeom>
        </p:spPr>
        <p:txBody>
          <a:bodyPr/>
          <a:lstStyle/>
          <a:p>
            <a:r>
              <a:t>Multiple HITs at a time</a:t>
            </a:r>
          </a:p>
        </p:txBody>
      </p:sp>
      <p:sp>
        <p:nvSpPr>
          <p:cNvPr id="4" name="MTurk provides an on-demand source for human computation…">
            <a:extLst>
              <a:ext uri="{FF2B5EF4-FFF2-40B4-BE49-F238E27FC236}">
                <a16:creationId xmlns:a16="http://schemas.microsoft.com/office/drawing/2014/main" id="{2513E0CA-AFC7-B540-A54F-B925186DA2EA}"/>
              </a:ext>
            </a:extLst>
          </p:cNvPr>
          <p:cNvSpPr txBox="1">
            <a:spLocks/>
          </p:cNvSpPr>
          <p:nvPr/>
        </p:nvSpPr>
        <p:spPr>
          <a:xfrm>
            <a:off x="399674" y="1376827"/>
            <a:ext cx="11055768" cy="47938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fork(function() {</a:t>
            </a:r>
          </a:p>
          <a:p>
            <a:pPr defTabSz="321457">
              <a:defRPr sz="3500">
                <a:solidFill>
                  <a:srgbClr val="404040"/>
                </a:solidFill>
                <a:latin typeface="Consolas"/>
                <a:ea typeface="Consolas"/>
                <a:cs typeface="Consolas"/>
                <a:sym typeface="Consolas"/>
              </a:defRPr>
            </a:pPr>
            <a:r>
              <a:rPr lang="en-US" sz="1900" dirty="0"/>
              <a:t>   a = </a:t>
            </a:r>
            <a:r>
              <a:rPr lang="en-US" sz="1900" dirty="0" err="1"/>
              <a:t>createHITAndWait</a:t>
            </a:r>
            <a:r>
              <a:rPr lang="en-US" sz="1900" dirty="0"/>
              <a:t>()        </a:t>
            </a:r>
            <a:r>
              <a:rPr lang="en-US" sz="1900" dirty="0">
                <a:solidFill>
                  <a:srgbClr val="8FAA70"/>
                </a:solidFill>
              </a:rPr>
              <a:t>// HIT A </a:t>
            </a:r>
          </a:p>
          <a:p>
            <a:pPr defTabSz="321457">
              <a:defRPr sz="3500">
                <a:solidFill>
                  <a:srgbClr val="404040"/>
                </a:solidFill>
                <a:latin typeface="Consolas"/>
                <a:ea typeface="Consolas"/>
                <a:cs typeface="Consolas"/>
                <a:sym typeface="Consolas"/>
              </a:defRPr>
            </a:pPr>
            <a:r>
              <a:rPr lang="en-US" sz="1900" dirty="0"/>
              <a:t>   b = </a:t>
            </a:r>
            <a:r>
              <a:rPr lang="en-US" sz="1900" dirty="0" err="1"/>
              <a:t>createHITAndWait</a:t>
            </a:r>
            <a:r>
              <a:rPr lang="en-US" sz="1900" dirty="0"/>
              <a:t>(</a:t>
            </a:r>
            <a:r>
              <a:rPr lang="en-US" sz="1900" dirty="0">
                <a:solidFill>
                  <a:srgbClr val="00B0F0"/>
                </a:solidFill>
              </a:rPr>
              <a:t>...a...</a:t>
            </a:r>
            <a:r>
              <a:rPr lang="en-US" sz="1900" dirty="0"/>
              <a:t>)</a:t>
            </a:r>
            <a:r>
              <a:rPr lang="en-US" sz="1900" dirty="0">
                <a:solidFill>
                  <a:srgbClr val="00B0F0"/>
                </a:solidFill>
              </a:rPr>
              <a:t> </a:t>
            </a:r>
            <a:r>
              <a:rPr lang="en-US" sz="1900" dirty="0">
                <a:solidFill>
                  <a:srgbClr val="8FAA70"/>
                </a:solidFill>
              </a:rPr>
              <a:t>// HIT B</a:t>
            </a:r>
          </a:p>
          <a:p>
            <a:pPr defTabSz="321457">
              <a:defRPr sz="3500">
                <a:solidFill>
                  <a:srgbClr val="404040"/>
                </a:solidFill>
                <a:latin typeface="Consolas"/>
                <a:ea typeface="Consolas"/>
                <a:cs typeface="Consolas"/>
                <a:sym typeface="Consolas"/>
              </a:defRPr>
            </a:pPr>
            <a:r>
              <a:rPr lang="en-US" sz="1900" dirty="0"/>
              <a:t>})</a:t>
            </a:r>
          </a:p>
          <a:p>
            <a:pPr defTabSz="321457">
              <a:defRPr sz="3500">
                <a:solidFill>
                  <a:srgbClr val="404040"/>
                </a:solidFill>
                <a:latin typeface="Consolas"/>
                <a:ea typeface="Consolas"/>
                <a:cs typeface="Consolas"/>
                <a:sym typeface="Consolas"/>
              </a:defRPr>
            </a:pPr>
            <a:r>
              <a:rPr lang="en-US" sz="1900" dirty="0"/>
              <a:t>fork(function() {</a:t>
            </a:r>
          </a:p>
          <a:p>
            <a:pPr defTabSz="321457">
              <a:defRPr sz="3500">
                <a:solidFill>
                  <a:srgbClr val="404040"/>
                </a:solidFill>
                <a:latin typeface="Consolas"/>
                <a:ea typeface="Consolas"/>
                <a:cs typeface="Consolas"/>
                <a:sym typeface="Consolas"/>
              </a:defRPr>
            </a:pPr>
            <a:r>
              <a:rPr lang="en-US" sz="1900" dirty="0"/>
              <a:t>   c = </a:t>
            </a:r>
            <a:r>
              <a:rPr lang="en-US" sz="1900" dirty="0" err="1"/>
              <a:t>createHITAndWait</a:t>
            </a:r>
            <a:r>
              <a:rPr lang="en-US" sz="1900" dirty="0"/>
              <a:t>()        </a:t>
            </a:r>
            <a:r>
              <a:rPr lang="en-US" sz="1900" dirty="0">
                <a:solidFill>
                  <a:srgbClr val="8FAA70"/>
                </a:solidFill>
              </a:rPr>
              <a:t>// HIT C </a:t>
            </a:r>
          </a:p>
          <a:p>
            <a:pPr defTabSz="321457">
              <a:defRPr sz="3500">
                <a:solidFill>
                  <a:srgbClr val="404040"/>
                </a:solidFill>
                <a:latin typeface="Consolas"/>
                <a:ea typeface="Consolas"/>
                <a:cs typeface="Consolas"/>
                <a:sym typeface="Consolas"/>
              </a:defRPr>
            </a:pPr>
            <a:r>
              <a:rPr lang="en-US" sz="1900" dirty="0"/>
              <a:t>   d = </a:t>
            </a:r>
            <a:r>
              <a:rPr lang="en-US" sz="1900" dirty="0" err="1"/>
              <a:t>createHITAndWait</a:t>
            </a:r>
            <a:r>
              <a:rPr lang="en-US" sz="1900" dirty="0"/>
              <a:t>(</a:t>
            </a:r>
            <a:r>
              <a:rPr lang="en-US" sz="1900" dirty="0">
                <a:solidFill>
                  <a:srgbClr val="00B0F0"/>
                </a:solidFill>
              </a:rPr>
              <a:t>...c...</a:t>
            </a:r>
            <a:r>
              <a:rPr lang="en-US" sz="1900" dirty="0"/>
              <a:t>)</a:t>
            </a:r>
            <a:r>
              <a:rPr lang="en-US" sz="1900" dirty="0">
                <a:solidFill>
                  <a:srgbClr val="00B0F0"/>
                </a:solidFill>
              </a:rPr>
              <a:t> </a:t>
            </a:r>
            <a:r>
              <a:rPr lang="en-US" sz="1900" dirty="0">
                <a:solidFill>
                  <a:srgbClr val="8FAA70"/>
                </a:solidFill>
              </a:rPr>
              <a:t>// HIT D</a:t>
            </a:r>
          </a:p>
          <a:p>
            <a:pPr defTabSz="321457">
              <a:defRPr sz="3500">
                <a:solidFill>
                  <a:srgbClr val="404040"/>
                </a:solidFill>
                <a:latin typeface="Consolas"/>
                <a:ea typeface="Consolas"/>
                <a:cs typeface="Consolas"/>
                <a:sym typeface="Consolas"/>
              </a:defRPr>
            </a:pPr>
            <a:r>
              <a:rPr lang="en-US" sz="1900" dirty="0"/>
              <a:t>})</a:t>
            </a:r>
          </a:p>
          <a:p>
            <a:pPr defTabSz="321457">
              <a:defRPr sz="3500">
                <a:solidFill>
                  <a:srgbClr val="404040"/>
                </a:solidFill>
                <a:latin typeface="Consolas"/>
                <a:ea typeface="Consolas"/>
                <a:cs typeface="Consolas"/>
                <a:sym typeface="Consolas"/>
              </a:defRPr>
            </a:pPr>
            <a:endParaRPr lang="en-US" sz="1900" dirty="0"/>
          </a:p>
        </p:txBody>
      </p:sp>
    </p:spTree>
    <p:extLst>
      <p:ext uri="{BB962C8B-B14F-4D97-AF65-F5344CB8AC3E}">
        <p14:creationId xmlns:p14="http://schemas.microsoft.com/office/powerpoint/2010/main" val="336823008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The join keyword"/>
          <p:cNvSpPr txBox="1">
            <a:spLocks noGrp="1"/>
          </p:cNvSpPr>
          <p:nvPr>
            <p:ph type="title"/>
          </p:nvPr>
        </p:nvSpPr>
        <p:spPr>
          <a:prstGeom prst="rect">
            <a:avLst/>
          </a:prstGeom>
        </p:spPr>
        <p:txBody>
          <a:bodyPr/>
          <a:lstStyle/>
          <a:p>
            <a:r>
              <a:rPr dirty="0"/>
              <a:t>The </a:t>
            </a:r>
            <a:r>
              <a:rPr dirty="0">
                <a:latin typeface="Arial Rounded MT Bold"/>
                <a:ea typeface="Arial Rounded MT Bold"/>
                <a:cs typeface="Arial Rounded MT Bold"/>
                <a:sym typeface="Arial Rounded MT Bold"/>
              </a:rPr>
              <a:t>join</a:t>
            </a:r>
            <a:r>
              <a:rPr dirty="0"/>
              <a:t> keyword</a:t>
            </a:r>
          </a:p>
        </p:txBody>
      </p:sp>
      <p:sp>
        <p:nvSpPr>
          <p:cNvPr id="5" name="MTurk provides an on-demand source for human computation…">
            <a:extLst>
              <a:ext uri="{FF2B5EF4-FFF2-40B4-BE49-F238E27FC236}">
                <a16:creationId xmlns:a16="http://schemas.microsoft.com/office/drawing/2014/main" id="{F3F02326-CDCC-744A-97C9-DAEEEB426AE4}"/>
              </a:ext>
            </a:extLst>
          </p:cNvPr>
          <p:cNvSpPr txBox="1">
            <a:spLocks/>
          </p:cNvSpPr>
          <p:nvPr/>
        </p:nvSpPr>
        <p:spPr>
          <a:xfrm>
            <a:off x="399674" y="1376827"/>
            <a:ext cx="11055768" cy="1658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fork(</a:t>
            </a:r>
            <a:r>
              <a:rPr lang="en-US" sz="1900" dirty="0">
                <a:solidFill>
                  <a:srgbClr val="00B0F0"/>
                </a:solidFill>
              </a:rPr>
              <a:t>...b = ...</a:t>
            </a:r>
            <a:r>
              <a:rPr lang="en-US" sz="1900" dirty="0"/>
              <a:t>)</a:t>
            </a:r>
            <a:r>
              <a:rPr lang="en-US" sz="1900" dirty="0">
                <a:solidFill>
                  <a:srgbClr val="00B0F0"/>
                </a:solidFill>
              </a:rPr>
              <a:t> </a:t>
            </a:r>
          </a:p>
          <a:p>
            <a:pPr defTabSz="321457">
              <a:defRPr sz="3500">
                <a:solidFill>
                  <a:srgbClr val="404040"/>
                </a:solidFill>
                <a:latin typeface="Consolas"/>
                <a:ea typeface="Consolas"/>
                <a:cs typeface="Consolas"/>
                <a:sym typeface="Consolas"/>
              </a:defRPr>
            </a:pPr>
            <a:r>
              <a:rPr lang="en-US" sz="1900" dirty="0"/>
              <a:t>fork(</a:t>
            </a:r>
            <a:r>
              <a:rPr lang="en-US" sz="1900" dirty="0">
                <a:solidFill>
                  <a:srgbClr val="00B0F0"/>
                </a:solidFill>
              </a:rPr>
              <a:t>...d = ...</a:t>
            </a:r>
            <a:r>
              <a:rPr lang="en-US" sz="1900" dirty="0"/>
              <a:t>)</a:t>
            </a:r>
            <a:endParaRPr lang="en-US" sz="1900" dirty="0">
              <a:solidFill>
                <a:srgbClr val="00B0F0"/>
              </a:solidFill>
            </a:endParaRPr>
          </a:p>
          <a:p>
            <a:pPr defTabSz="321457">
              <a:defRPr sz="3500">
                <a:solidFill>
                  <a:srgbClr val="404040"/>
                </a:solidFill>
                <a:latin typeface="Consolas"/>
                <a:ea typeface="Consolas"/>
                <a:cs typeface="Consolas"/>
                <a:sym typeface="Consolas"/>
              </a:defRPr>
            </a:pPr>
            <a:r>
              <a:rPr lang="en-US" sz="1900" dirty="0"/>
              <a:t>join()</a:t>
            </a:r>
          </a:p>
          <a:p>
            <a:pPr defTabSz="321457">
              <a:defRPr sz="3500">
                <a:solidFill>
                  <a:srgbClr val="404040"/>
                </a:solidFill>
                <a:latin typeface="Consolas"/>
                <a:ea typeface="Consolas"/>
                <a:cs typeface="Consolas"/>
                <a:sym typeface="Consolas"/>
              </a:defRPr>
            </a:pPr>
            <a:r>
              <a:rPr lang="en-US" sz="1900" dirty="0"/>
              <a:t>e = </a:t>
            </a:r>
            <a:r>
              <a:rPr lang="en-US" sz="1900" dirty="0" err="1"/>
              <a:t>createHITAndWait</a:t>
            </a:r>
            <a:r>
              <a:rPr lang="en-US" sz="1900" dirty="0"/>
              <a:t>(</a:t>
            </a:r>
            <a:r>
              <a:rPr lang="en-US" sz="1900" dirty="0">
                <a:solidFill>
                  <a:srgbClr val="00B0F0"/>
                </a:solidFill>
              </a:rPr>
              <a:t>...b...d...</a:t>
            </a:r>
            <a:r>
              <a:rPr lang="en-US" sz="1900" dirty="0"/>
              <a:t>)</a:t>
            </a:r>
          </a:p>
          <a:p>
            <a:pPr defTabSz="321457">
              <a:defRPr sz="3500">
                <a:solidFill>
                  <a:srgbClr val="404040"/>
                </a:solidFill>
                <a:latin typeface="Consolas"/>
                <a:ea typeface="Consolas"/>
                <a:cs typeface="Consolas"/>
                <a:sym typeface="Consolas"/>
              </a:defRPr>
            </a:pPr>
            <a:endParaRPr lang="en-US" sz="1900" dirty="0"/>
          </a:p>
        </p:txBody>
      </p:sp>
      <p:sp>
        <p:nvSpPr>
          <p:cNvPr id="6" name="MTurk provides an on-demand source for human computation…">
            <a:extLst>
              <a:ext uri="{FF2B5EF4-FFF2-40B4-BE49-F238E27FC236}">
                <a16:creationId xmlns:a16="http://schemas.microsoft.com/office/drawing/2014/main" id="{0CD16188-0027-0445-BC3E-BEBD8B428101}"/>
              </a:ext>
            </a:extLst>
          </p:cNvPr>
          <p:cNvSpPr txBox="1">
            <a:spLocks/>
          </p:cNvSpPr>
          <p:nvPr/>
        </p:nvSpPr>
        <p:spPr>
          <a:xfrm>
            <a:off x="399672" y="3290468"/>
            <a:ext cx="11421540" cy="18471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join</a:t>
            </a:r>
            <a:r>
              <a:rPr lang="en-US" sz="2400" dirty="0">
                <a:latin typeface="Arial" panose="020B0604020202020204" pitchFamily="34" charset="0"/>
                <a:cs typeface="Arial" panose="020B0604020202020204" pitchFamily="34" charset="0"/>
              </a:rPr>
              <a:t> waits for all previous forks for finish</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543548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B2468D-3AE6-9B43-BC71-EF86F8C92DC7}"/>
              </a:ext>
            </a:extLst>
          </p:cNvPr>
          <p:cNvSpPr>
            <a:spLocks noGrp="1"/>
          </p:cNvSpPr>
          <p:nvPr>
            <p:ph type="title"/>
          </p:nvPr>
        </p:nvSpPr>
        <p:spPr/>
        <p:txBody>
          <a:bodyPr/>
          <a:lstStyle/>
          <a:p>
            <a:r>
              <a:rPr lang="en-US" dirty="0"/>
              <a:t>Calling Mechanical Turk</a:t>
            </a:r>
          </a:p>
        </p:txBody>
      </p:sp>
      <p:sp>
        <p:nvSpPr>
          <p:cNvPr id="6" name="MTurk provides an on-demand source for human computation…">
            <a:extLst>
              <a:ext uri="{FF2B5EF4-FFF2-40B4-BE49-F238E27FC236}">
                <a16:creationId xmlns:a16="http://schemas.microsoft.com/office/drawing/2014/main" id="{218B8F3F-9379-CE4E-8C6C-2D5BE54B6F12}"/>
              </a:ext>
            </a:extLst>
          </p:cNvPr>
          <p:cNvSpPr txBox="1">
            <a:spLocks/>
          </p:cNvSpPr>
          <p:nvPr/>
        </p:nvSpPr>
        <p:spPr>
          <a:xfrm>
            <a:off x="399672" y="1348547"/>
            <a:ext cx="1142154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t>TurKit</a:t>
            </a:r>
            <a:r>
              <a:rPr lang="en-US" sz="2400" dirty="0"/>
              <a:t> adds several simple commands for interacting with </a:t>
            </a:r>
            <a:r>
              <a:rPr lang="en-US" sz="2400" dirty="0" err="1"/>
              <a:t>MTurk</a:t>
            </a:r>
            <a:r>
              <a:rPr lang="en-US" sz="2400" dirty="0"/>
              <a:t>: </a:t>
            </a:r>
          </a:p>
          <a:p>
            <a:pPr marL="1028700" lvl="1" indent="-342900"/>
            <a:r>
              <a:rPr lang="en-US" sz="2400" b="1" dirty="0"/>
              <a:t>prompt </a:t>
            </a:r>
          </a:p>
          <a:p>
            <a:pPr marL="1028700" lvl="1" indent="-342900"/>
            <a:r>
              <a:rPr lang="en-US" sz="2400" b="1" dirty="0"/>
              <a:t>vote</a:t>
            </a:r>
          </a:p>
          <a:p>
            <a:pPr marL="1028700" lvl="1" indent="-342900"/>
            <a:r>
              <a:rPr lang="en-US" sz="2400" b="1" dirty="0"/>
              <a:t>sort</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63731970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D4C47-065A-B247-9214-5683981803AD}"/>
              </a:ext>
            </a:extLst>
          </p:cNvPr>
          <p:cNvSpPr>
            <a:spLocks noGrp="1"/>
          </p:cNvSpPr>
          <p:nvPr>
            <p:ph type="title"/>
          </p:nvPr>
        </p:nvSpPr>
        <p:spPr/>
        <p:txBody>
          <a:bodyPr/>
          <a:lstStyle/>
          <a:p>
            <a:r>
              <a:rPr lang="en-US" dirty="0"/>
              <a:t>Calling </a:t>
            </a:r>
            <a:r>
              <a:rPr lang="en-US" dirty="0" err="1"/>
              <a:t>MTurk</a:t>
            </a:r>
            <a:r>
              <a:rPr lang="en-US" dirty="0"/>
              <a:t>: </a:t>
            </a:r>
            <a:r>
              <a:rPr lang="en-US" dirty="0">
                <a:latin typeface="Arial Rounded MT Bold"/>
                <a:sym typeface="Arial Rounded MT Bold"/>
              </a:rPr>
              <a:t>prompt</a:t>
            </a:r>
            <a:endParaRPr lang="en-US" dirty="0"/>
          </a:p>
        </p:txBody>
      </p:sp>
      <p:sp>
        <p:nvSpPr>
          <p:cNvPr id="8" name="MTurk provides an on-demand source for human computation…">
            <a:extLst>
              <a:ext uri="{FF2B5EF4-FFF2-40B4-BE49-F238E27FC236}">
                <a16:creationId xmlns:a16="http://schemas.microsoft.com/office/drawing/2014/main" id="{59BD4D1B-BEF4-1044-A17F-974DCD8FFA45}"/>
              </a:ext>
            </a:extLst>
          </p:cNvPr>
          <p:cNvSpPr txBox="1">
            <a:spLocks/>
          </p:cNvSpPr>
          <p:nvPr/>
        </p:nvSpPr>
        <p:spPr>
          <a:xfrm>
            <a:off x="399674" y="1376827"/>
            <a:ext cx="11055768" cy="5933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print(</a:t>
            </a:r>
            <a:r>
              <a:rPr lang="en-US" sz="1900" b="1" dirty="0" err="1"/>
              <a:t>mturk.prompt</a:t>
            </a:r>
            <a:r>
              <a:rPr lang="en-US" sz="1900" dirty="0"/>
              <a:t>(</a:t>
            </a:r>
            <a:r>
              <a:rPr lang="en-US" sz="1900" dirty="0">
                <a:solidFill>
                  <a:srgbClr val="00B0F0"/>
                </a:solidFill>
              </a:rPr>
              <a:t>“When did Colorado become a state?”</a:t>
            </a:r>
            <a:r>
              <a:rPr lang="en-US" sz="1900" dirty="0"/>
              <a:t>))</a:t>
            </a:r>
          </a:p>
        </p:txBody>
      </p:sp>
      <p:sp>
        <p:nvSpPr>
          <p:cNvPr id="9" name="MTurk provides an on-demand source for human computation…">
            <a:extLst>
              <a:ext uri="{FF2B5EF4-FFF2-40B4-BE49-F238E27FC236}">
                <a16:creationId xmlns:a16="http://schemas.microsoft.com/office/drawing/2014/main" id="{C9B4A373-EAE0-2741-BC1A-AF080D4A23C0}"/>
              </a:ext>
            </a:extLst>
          </p:cNvPr>
          <p:cNvSpPr txBox="1">
            <a:spLocks/>
          </p:cNvSpPr>
          <p:nvPr/>
        </p:nvSpPr>
        <p:spPr>
          <a:xfrm>
            <a:off x="399674" y="3210330"/>
            <a:ext cx="11055768" cy="5933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b="1" dirty="0"/>
              <a:t>a = </a:t>
            </a:r>
            <a:r>
              <a:rPr lang="en-US" sz="1900" b="1" dirty="0" err="1"/>
              <a:t>mturk.prompt</a:t>
            </a:r>
            <a:r>
              <a:rPr lang="en-US" sz="1900" dirty="0"/>
              <a:t>(</a:t>
            </a:r>
            <a:r>
              <a:rPr lang="en-US" sz="1900" dirty="0">
                <a:solidFill>
                  <a:srgbClr val="00B0F0"/>
                </a:solidFill>
              </a:rPr>
              <a:t>“What is your favorite color?”</a:t>
            </a:r>
            <a:r>
              <a:rPr lang="en-US" sz="1900" dirty="0"/>
              <a:t>, 100)</a:t>
            </a:r>
          </a:p>
        </p:txBody>
      </p:sp>
      <p:sp>
        <p:nvSpPr>
          <p:cNvPr id="10" name="MTurk provides an on-demand source for human computation…">
            <a:extLst>
              <a:ext uri="{FF2B5EF4-FFF2-40B4-BE49-F238E27FC236}">
                <a16:creationId xmlns:a16="http://schemas.microsoft.com/office/drawing/2014/main" id="{D78278EB-01DC-5742-AF2D-A8E5E6E8FD3F}"/>
              </a:ext>
            </a:extLst>
          </p:cNvPr>
          <p:cNvSpPr txBox="1">
            <a:spLocks/>
          </p:cNvSpPr>
          <p:nvPr/>
        </p:nvSpPr>
        <p:spPr>
          <a:xfrm>
            <a:off x="399674" y="2209852"/>
            <a:ext cx="11421540" cy="18471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prompt</a:t>
            </a:r>
            <a:r>
              <a:rPr lang="en-US" sz="2400" dirty="0">
                <a:latin typeface="Arial" panose="020B0604020202020204" pitchFamily="34" charset="0"/>
                <a:cs typeface="Arial" panose="020B0604020202020204" pitchFamily="34" charset="0"/>
              </a:rPr>
              <a:t> optionally allows a second argument with the number of responses</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11194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4D4C47-065A-B247-9214-5683981803AD}"/>
              </a:ext>
            </a:extLst>
          </p:cNvPr>
          <p:cNvSpPr>
            <a:spLocks noGrp="1"/>
          </p:cNvSpPr>
          <p:nvPr>
            <p:ph type="title"/>
          </p:nvPr>
        </p:nvSpPr>
        <p:spPr/>
        <p:txBody>
          <a:bodyPr/>
          <a:lstStyle/>
          <a:p>
            <a:r>
              <a:rPr lang="en-US" dirty="0"/>
              <a:t>Calling </a:t>
            </a:r>
            <a:r>
              <a:rPr lang="en-US" dirty="0" err="1"/>
              <a:t>MTurk</a:t>
            </a:r>
            <a:r>
              <a:rPr lang="en-US" dirty="0"/>
              <a:t>: </a:t>
            </a:r>
            <a:r>
              <a:rPr lang="en-US" dirty="0">
                <a:latin typeface="Arial Rounded MT Bold"/>
                <a:sym typeface="Arial Rounded MT Bold"/>
              </a:rPr>
              <a:t>vote</a:t>
            </a:r>
            <a:endParaRPr lang="en-US" dirty="0"/>
          </a:p>
        </p:txBody>
      </p:sp>
      <p:sp>
        <p:nvSpPr>
          <p:cNvPr id="8" name="MTurk provides an on-demand source for human computation…">
            <a:extLst>
              <a:ext uri="{FF2B5EF4-FFF2-40B4-BE49-F238E27FC236}">
                <a16:creationId xmlns:a16="http://schemas.microsoft.com/office/drawing/2014/main" id="{59BD4D1B-BEF4-1044-A17F-974DCD8FFA45}"/>
              </a:ext>
            </a:extLst>
          </p:cNvPr>
          <p:cNvSpPr txBox="1">
            <a:spLocks/>
          </p:cNvSpPr>
          <p:nvPr/>
        </p:nvSpPr>
        <p:spPr>
          <a:xfrm>
            <a:off x="399674" y="1376827"/>
            <a:ext cx="11055768" cy="8564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v = </a:t>
            </a:r>
            <a:r>
              <a:rPr lang="en-US" sz="1900" b="1" dirty="0" err="1"/>
              <a:t>mturk.vote</a:t>
            </a:r>
            <a:r>
              <a:rPr lang="en-US" sz="1900" dirty="0"/>
              <a:t>("Which is better?", [a, b]) </a:t>
            </a:r>
          </a:p>
          <a:p>
            <a:pPr defTabSz="321457">
              <a:defRPr sz="3500">
                <a:solidFill>
                  <a:srgbClr val="404040"/>
                </a:solidFill>
                <a:latin typeface="Consolas"/>
                <a:ea typeface="Consolas"/>
                <a:cs typeface="Consolas"/>
                <a:sym typeface="Consolas"/>
              </a:defRPr>
            </a:pPr>
            <a:r>
              <a:rPr lang="en-US" sz="1900" dirty="0">
                <a:solidFill>
                  <a:srgbClr val="8FAA70"/>
                </a:solidFill>
              </a:rPr>
              <a:t>// returns the list item with the most votes</a:t>
            </a:r>
          </a:p>
          <a:p>
            <a:pPr defTabSz="321457">
              <a:defRPr sz="3500">
                <a:solidFill>
                  <a:srgbClr val="404040"/>
                </a:solidFill>
                <a:latin typeface="Consolas"/>
                <a:ea typeface="Consolas"/>
                <a:cs typeface="Consolas"/>
                <a:sym typeface="Consolas"/>
              </a:defRPr>
            </a:pPr>
            <a:endParaRPr lang="en-US" sz="1900" dirty="0"/>
          </a:p>
        </p:txBody>
      </p:sp>
      <p:sp>
        <p:nvSpPr>
          <p:cNvPr id="10" name="MTurk provides an on-demand source for human computation…">
            <a:extLst>
              <a:ext uri="{FF2B5EF4-FFF2-40B4-BE49-F238E27FC236}">
                <a16:creationId xmlns:a16="http://schemas.microsoft.com/office/drawing/2014/main" id="{D78278EB-01DC-5742-AF2D-A8E5E6E8FD3F}"/>
              </a:ext>
            </a:extLst>
          </p:cNvPr>
          <p:cNvSpPr txBox="1">
            <a:spLocks/>
          </p:cNvSpPr>
          <p:nvPr/>
        </p:nvSpPr>
        <p:spPr>
          <a:xfrm>
            <a:off x="399674" y="2430015"/>
            <a:ext cx="11421540" cy="18471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Optional 3</a:t>
            </a:r>
            <a:r>
              <a:rPr lang="en-US" sz="2400" baseline="30000" dirty="0">
                <a:latin typeface="Arial" panose="020B0604020202020204" pitchFamily="34" charset="0"/>
                <a:cs typeface="Arial" panose="020B0604020202020204" pitchFamily="34" charset="0"/>
              </a:rPr>
              <a:t>rd</a:t>
            </a:r>
            <a:r>
              <a:rPr lang="en-US" sz="2400" dirty="0">
                <a:latin typeface="Arial" panose="020B0604020202020204" pitchFamily="34" charset="0"/>
                <a:cs typeface="Arial" panose="020B0604020202020204" pitchFamily="34" charset="0"/>
              </a:rPr>
              <a:t> argument to specify how many votes to collect</a:t>
            </a:r>
          </a:p>
        </p:txBody>
      </p:sp>
    </p:spTree>
    <p:extLst>
      <p:ext uri="{BB962C8B-B14F-4D97-AF65-F5344CB8AC3E}">
        <p14:creationId xmlns:p14="http://schemas.microsoft.com/office/powerpoint/2010/main" val="59082667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980AD44-63A4-9B4B-858C-2AF31A93A095}"/>
              </a:ext>
            </a:extLst>
          </p:cNvPr>
          <p:cNvSpPr>
            <a:spLocks noGrp="1"/>
          </p:cNvSpPr>
          <p:nvPr>
            <p:ph type="title"/>
          </p:nvPr>
        </p:nvSpPr>
        <p:spPr>
          <a:xfrm>
            <a:off x="399674" y="365125"/>
            <a:ext cx="10515600" cy="772052"/>
          </a:xfrm>
        </p:spPr>
        <p:txBody>
          <a:bodyPr/>
          <a:lstStyle/>
          <a:p>
            <a:r>
              <a:rPr lang="en-US" dirty="0"/>
              <a:t>Calling </a:t>
            </a:r>
            <a:r>
              <a:rPr lang="en-US" dirty="0" err="1"/>
              <a:t>MTurk</a:t>
            </a:r>
            <a:r>
              <a:rPr lang="en-US" dirty="0"/>
              <a:t>: </a:t>
            </a:r>
            <a:r>
              <a:rPr lang="en-US" dirty="0">
                <a:latin typeface="Arial Rounded MT Bold"/>
                <a:sym typeface="Arial Rounded MT Bold"/>
              </a:rPr>
              <a:t>vote</a:t>
            </a:r>
            <a:endParaRPr lang="en-US" dirty="0"/>
          </a:p>
        </p:txBody>
      </p:sp>
      <p:sp>
        <p:nvSpPr>
          <p:cNvPr id="7" name="MTurk provides an on-demand source for human computation…">
            <a:extLst>
              <a:ext uri="{FF2B5EF4-FFF2-40B4-BE49-F238E27FC236}">
                <a16:creationId xmlns:a16="http://schemas.microsoft.com/office/drawing/2014/main" id="{AD89275D-1C54-3043-8F91-5B15DAE79E49}"/>
              </a:ext>
            </a:extLst>
          </p:cNvPr>
          <p:cNvSpPr txBox="1">
            <a:spLocks/>
          </p:cNvSpPr>
          <p:nvPr/>
        </p:nvSpPr>
        <p:spPr>
          <a:xfrm>
            <a:off x="399674" y="1376827"/>
            <a:ext cx="11055768" cy="467518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a:t>function vote(message, options) {</a:t>
            </a:r>
          </a:p>
          <a:p>
            <a:pPr defTabSz="321457">
              <a:defRPr sz="3500">
                <a:solidFill>
                  <a:srgbClr val="404040"/>
                </a:solidFill>
                <a:latin typeface="Consolas"/>
                <a:ea typeface="Consolas"/>
                <a:cs typeface="Consolas"/>
                <a:sym typeface="Consolas"/>
              </a:defRPr>
            </a:pPr>
            <a:r>
              <a:rPr lang="en-US" sz="1900" dirty="0"/>
              <a:t>   </a:t>
            </a:r>
            <a:r>
              <a:rPr lang="en-US" sz="1900" dirty="0">
                <a:solidFill>
                  <a:srgbClr val="8FAA70"/>
                </a:solidFill>
              </a:rPr>
              <a:t>// create comparison HIT</a:t>
            </a:r>
          </a:p>
          <a:p>
            <a:pPr defTabSz="321457">
              <a:defRPr sz="3500">
                <a:solidFill>
                  <a:srgbClr val="404040"/>
                </a:solidFill>
                <a:latin typeface="Consolas"/>
                <a:ea typeface="Consolas"/>
                <a:cs typeface="Consolas"/>
                <a:sym typeface="Consolas"/>
              </a:defRPr>
            </a:pPr>
            <a:r>
              <a:rPr lang="en-US" sz="1900" dirty="0"/>
              <a:t>   var h = </a:t>
            </a:r>
            <a:r>
              <a:rPr lang="en-US" sz="1900" dirty="0" err="1"/>
              <a:t>mturk.createHITAndWait</a:t>
            </a:r>
            <a:r>
              <a:rPr lang="en-US" sz="1900" dirty="0"/>
              <a:t>({</a:t>
            </a:r>
          </a:p>
          <a:p>
            <a:pPr defTabSz="321457">
              <a:defRPr sz="3500">
                <a:solidFill>
                  <a:srgbClr val="404040"/>
                </a:solidFill>
                <a:latin typeface="Consolas"/>
                <a:ea typeface="Consolas"/>
                <a:cs typeface="Consolas"/>
                <a:sym typeface="Consolas"/>
              </a:defRPr>
            </a:pPr>
            <a:r>
              <a:rPr lang="en-US" sz="1900" dirty="0"/>
              <a:t>      </a:t>
            </a:r>
            <a:r>
              <a:rPr lang="en-US" sz="1900" dirty="0">
                <a:solidFill>
                  <a:srgbClr val="00B0F0"/>
                </a:solidFill>
              </a:rPr>
              <a:t>...message...options...</a:t>
            </a:r>
          </a:p>
          <a:p>
            <a:pPr defTabSz="321457">
              <a:defRPr sz="3500">
                <a:solidFill>
                  <a:srgbClr val="404040"/>
                </a:solidFill>
                <a:latin typeface="Consolas"/>
                <a:ea typeface="Consolas"/>
                <a:cs typeface="Consolas"/>
                <a:sym typeface="Consolas"/>
              </a:defRPr>
            </a:pPr>
            <a:r>
              <a:rPr lang="en-US" sz="1900" dirty="0"/>
              <a:t>      assignments : 3})</a:t>
            </a:r>
          </a:p>
          <a:p>
            <a:pPr defTabSz="321457">
              <a:defRPr sz="3500">
                <a:solidFill>
                  <a:srgbClr val="404040"/>
                </a:solidFill>
                <a:latin typeface="Consolas"/>
                <a:ea typeface="Consolas"/>
                <a:cs typeface="Consolas"/>
                <a:sym typeface="Consolas"/>
              </a:defRPr>
            </a:pPr>
            <a:r>
              <a:rPr lang="en-US" sz="1900" dirty="0"/>
              <a:t>   </a:t>
            </a:r>
            <a:r>
              <a:rPr lang="en-US" sz="1900" dirty="0">
                <a:solidFill>
                  <a:srgbClr val="8FAA70"/>
                </a:solidFill>
              </a:rPr>
              <a:t>// get enough votes</a:t>
            </a:r>
          </a:p>
          <a:p>
            <a:pPr defTabSz="321457">
              <a:defRPr sz="3500">
                <a:solidFill>
                  <a:srgbClr val="404040"/>
                </a:solidFill>
                <a:latin typeface="Consolas"/>
                <a:ea typeface="Consolas"/>
                <a:cs typeface="Consolas"/>
                <a:sym typeface="Consolas"/>
              </a:defRPr>
            </a:pPr>
            <a:r>
              <a:rPr lang="en-US" sz="1900" dirty="0"/>
              <a:t>   while (</a:t>
            </a:r>
            <a:r>
              <a:rPr lang="en-US" sz="1900" dirty="0">
                <a:solidFill>
                  <a:srgbClr val="00B0F0"/>
                </a:solidFill>
              </a:rPr>
              <a:t>...votes for best option &lt; 3...</a:t>
            </a:r>
            <a:r>
              <a:rPr lang="en-US" sz="1900" dirty="0"/>
              <a:t>) { </a:t>
            </a:r>
          </a:p>
          <a:p>
            <a:pPr defTabSz="321457">
              <a:defRPr sz="3500">
                <a:solidFill>
                  <a:srgbClr val="404040"/>
                </a:solidFill>
                <a:latin typeface="Consolas"/>
                <a:ea typeface="Consolas"/>
                <a:cs typeface="Consolas"/>
                <a:sym typeface="Consolas"/>
              </a:defRPr>
            </a:pPr>
            <a:r>
              <a:rPr lang="en-US" sz="1900" dirty="0"/>
              <a:t>      </a:t>
            </a:r>
            <a:r>
              <a:rPr lang="en-US" sz="1900" dirty="0" err="1"/>
              <a:t>mturk.extendHIT</a:t>
            </a:r>
            <a:r>
              <a:rPr lang="en-US" sz="1900" dirty="0"/>
              <a:t>(...add assignment...) </a:t>
            </a:r>
          </a:p>
          <a:p>
            <a:pPr defTabSz="321457">
              <a:defRPr sz="3500">
                <a:solidFill>
                  <a:srgbClr val="404040"/>
                </a:solidFill>
                <a:latin typeface="Consolas"/>
                <a:ea typeface="Consolas"/>
                <a:cs typeface="Consolas"/>
                <a:sym typeface="Consolas"/>
              </a:defRPr>
            </a:pPr>
            <a:r>
              <a:rPr lang="en-US" sz="1900" dirty="0"/>
              <a:t>      h = </a:t>
            </a:r>
            <a:r>
              <a:rPr lang="en-US" sz="1900" dirty="0" err="1"/>
              <a:t>mturk.waitForHIT</a:t>
            </a:r>
            <a:r>
              <a:rPr lang="en-US" sz="1900" dirty="0"/>
              <a:t>(h)</a:t>
            </a:r>
          </a:p>
          <a:p>
            <a:pPr defTabSz="321457">
              <a:defRPr sz="3500">
                <a:solidFill>
                  <a:srgbClr val="404040"/>
                </a:solidFill>
                <a:latin typeface="Consolas"/>
                <a:ea typeface="Consolas"/>
                <a:cs typeface="Consolas"/>
                <a:sym typeface="Consolas"/>
              </a:defRPr>
            </a:pPr>
            <a:r>
              <a:rPr lang="en-US" sz="1900" dirty="0"/>
              <a:t>   }</a:t>
            </a:r>
          </a:p>
          <a:p>
            <a:pPr defTabSz="321457">
              <a:defRPr sz="3500">
                <a:solidFill>
                  <a:srgbClr val="404040"/>
                </a:solidFill>
                <a:latin typeface="Consolas"/>
                <a:ea typeface="Consolas"/>
                <a:cs typeface="Consolas"/>
                <a:sym typeface="Consolas"/>
              </a:defRPr>
            </a:pPr>
            <a:r>
              <a:rPr lang="en-US" sz="1900" dirty="0"/>
              <a:t>   return </a:t>
            </a:r>
            <a:r>
              <a:rPr lang="en-US" sz="1900" dirty="0">
                <a:solidFill>
                  <a:srgbClr val="00B0F0"/>
                </a:solidFill>
              </a:rPr>
              <a:t>...best option...</a:t>
            </a:r>
          </a:p>
          <a:p>
            <a:pPr defTabSz="321457">
              <a:defRPr sz="3500">
                <a:solidFill>
                  <a:srgbClr val="404040"/>
                </a:solidFill>
                <a:latin typeface="Consolas"/>
                <a:ea typeface="Consolas"/>
                <a:cs typeface="Consolas"/>
                <a:sym typeface="Consolas"/>
              </a:defRPr>
            </a:pPr>
            <a:r>
              <a:rPr lang="en-US" sz="1900" dirty="0"/>
              <a:t>}</a:t>
            </a:r>
          </a:p>
        </p:txBody>
      </p:sp>
    </p:spTree>
    <p:extLst>
      <p:ext uri="{BB962C8B-B14F-4D97-AF65-F5344CB8AC3E}">
        <p14:creationId xmlns:p14="http://schemas.microsoft.com/office/powerpoint/2010/main" val="127070716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Calling MTurk: sort"/>
          <p:cNvSpPr txBox="1">
            <a:spLocks noGrp="1"/>
          </p:cNvSpPr>
          <p:nvPr>
            <p:ph type="title"/>
          </p:nvPr>
        </p:nvSpPr>
        <p:spPr>
          <a:prstGeom prst="rect">
            <a:avLst/>
          </a:prstGeom>
        </p:spPr>
        <p:txBody>
          <a:bodyPr/>
          <a:lstStyle/>
          <a:p>
            <a:r>
              <a:t>Calling MTurk: </a:t>
            </a:r>
            <a:r>
              <a:rPr>
                <a:latin typeface="Arial Rounded MT Bold"/>
                <a:ea typeface="Arial Rounded MT Bold"/>
                <a:cs typeface="Arial Rounded MT Bold"/>
                <a:sym typeface="Arial Rounded MT Bold"/>
              </a:rPr>
              <a:t>sort</a:t>
            </a:r>
          </a:p>
        </p:txBody>
      </p:sp>
      <p:sp>
        <p:nvSpPr>
          <p:cNvPr id="5" name="MTurk provides an on-demand source for human computation…">
            <a:extLst>
              <a:ext uri="{FF2B5EF4-FFF2-40B4-BE49-F238E27FC236}">
                <a16:creationId xmlns:a16="http://schemas.microsoft.com/office/drawing/2014/main" id="{1ACEF396-2BE3-E64E-9FA8-DDF51FEE9988}"/>
              </a:ext>
            </a:extLst>
          </p:cNvPr>
          <p:cNvSpPr txBox="1">
            <a:spLocks/>
          </p:cNvSpPr>
          <p:nvPr/>
        </p:nvSpPr>
        <p:spPr>
          <a:xfrm>
            <a:off x="399674" y="1376827"/>
            <a:ext cx="11055768" cy="163032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21457">
              <a:defRPr sz="3500">
                <a:solidFill>
                  <a:srgbClr val="404040"/>
                </a:solidFill>
                <a:latin typeface="Consolas"/>
                <a:ea typeface="Consolas"/>
                <a:cs typeface="Consolas"/>
                <a:sym typeface="Consolas"/>
              </a:defRPr>
            </a:pPr>
            <a:r>
              <a:rPr lang="en-US" sz="1900" dirty="0" err="1"/>
              <a:t>ideas.sort</a:t>
            </a:r>
            <a:r>
              <a:rPr lang="en-US" sz="1900" dirty="0"/>
              <a:t>(function (a, b) {</a:t>
            </a:r>
          </a:p>
          <a:p>
            <a:pPr defTabSz="321457">
              <a:defRPr sz="3500">
                <a:solidFill>
                  <a:srgbClr val="404040"/>
                </a:solidFill>
                <a:latin typeface="Consolas"/>
                <a:ea typeface="Consolas"/>
                <a:cs typeface="Consolas"/>
                <a:sym typeface="Consolas"/>
              </a:defRPr>
            </a:pPr>
            <a:r>
              <a:rPr lang="en-US" sz="1900" dirty="0"/>
              <a:t>   v = </a:t>
            </a:r>
            <a:r>
              <a:rPr lang="en-US" sz="1900" b="1" dirty="0" err="1"/>
              <a:t>mturk.vote</a:t>
            </a:r>
            <a:r>
              <a:rPr lang="en-US" sz="1900" dirty="0"/>
              <a:t>("Which is better?", [a, b])    </a:t>
            </a:r>
          </a:p>
          <a:p>
            <a:pPr defTabSz="321457">
              <a:defRPr sz="3500">
                <a:solidFill>
                  <a:srgbClr val="404040"/>
                </a:solidFill>
                <a:latin typeface="Consolas"/>
                <a:ea typeface="Consolas"/>
                <a:cs typeface="Consolas"/>
                <a:sym typeface="Consolas"/>
              </a:defRPr>
            </a:pPr>
            <a:r>
              <a:rPr lang="en-US" sz="1900" dirty="0"/>
              <a:t>   return v == a ? ‐1 : 1</a:t>
            </a:r>
          </a:p>
          <a:p>
            <a:pPr defTabSz="321457">
              <a:defRPr sz="3500">
                <a:solidFill>
                  <a:srgbClr val="404040"/>
                </a:solidFill>
                <a:latin typeface="Consolas"/>
                <a:ea typeface="Consolas"/>
                <a:cs typeface="Consolas"/>
                <a:sym typeface="Consolas"/>
              </a:defRPr>
            </a:pPr>
            <a:r>
              <a:rPr lang="en-US" sz="1900" dirty="0"/>
              <a:t>})</a:t>
            </a:r>
          </a:p>
          <a:p>
            <a:pPr defTabSz="321457">
              <a:defRPr sz="3500">
                <a:solidFill>
                  <a:srgbClr val="404040"/>
                </a:solidFill>
                <a:latin typeface="Consolas"/>
                <a:ea typeface="Consolas"/>
                <a:cs typeface="Consolas"/>
                <a:sym typeface="Consolas"/>
              </a:defRPr>
            </a:pPr>
            <a:endParaRPr lang="en-US" sz="1900" dirty="0"/>
          </a:p>
        </p:txBody>
      </p:sp>
      <p:sp>
        <p:nvSpPr>
          <p:cNvPr id="10" name="MTurk provides an on-demand source for human computation…">
            <a:extLst>
              <a:ext uri="{FF2B5EF4-FFF2-40B4-BE49-F238E27FC236}">
                <a16:creationId xmlns:a16="http://schemas.microsoft.com/office/drawing/2014/main" id="{D23CD23A-F406-6D4A-8D9C-C965D938E0E1}"/>
              </a:ext>
            </a:extLst>
          </p:cNvPr>
          <p:cNvSpPr txBox="1">
            <a:spLocks/>
          </p:cNvSpPr>
          <p:nvPr/>
        </p:nvSpPr>
        <p:spPr>
          <a:xfrm>
            <a:off x="399674" y="3429000"/>
            <a:ext cx="11421540" cy="142083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This version just uses JavaScript’s built-in sorting function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Defines a comparator using </a:t>
            </a:r>
            <a:r>
              <a:rPr lang="en-US" sz="2400" dirty="0" err="1">
                <a:latin typeface="Arial" panose="020B0604020202020204" pitchFamily="34" charset="0"/>
                <a:cs typeface="Arial" panose="020B0604020202020204" pitchFamily="34" charset="0"/>
              </a:rPr>
              <a:t>mturk.vote</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Negative: Comparisons are done serially </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254466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81"/>
          <p:cNvSpPr/>
          <p:nvPr/>
        </p:nvSpPr>
        <p:spPr>
          <a:xfrm>
            <a:off x="161329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81</a:t>
            </a:r>
          </a:p>
        </p:txBody>
      </p:sp>
      <p:sp>
        <p:nvSpPr>
          <p:cNvPr id="211" name="39"/>
          <p:cNvSpPr/>
          <p:nvPr/>
        </p:nvSpPr>
        <p:spPr>
          <a:xfrm>
            <a:off x="250626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39</a:t>
            </a:r>
          </a:p>
        </p:txBody>
      </p:sp>
      <p:sp>
        <p:nvSpPr>
          <p:cNvPr id="212" name="68"/>
          <p:cNvSpPr/>
          <p:nvPr/>
        </p:nvSpPr>
        <p:spPr>
          <a:xfrm>
            <a:off x="3399234"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68</a:t>
            </a:r>
          </a:p>
        </p:txBody>
      </p:sp>
      <p:sp>
        <p:nvSpPr>
          <p:cNvPr id="213" name="9"/>
          <p:cNvSpPr/>
          <p:nvPr/>
        </p:nvSpPr>
        <p:spPr>
          <a:xfrm>
            <a:off x="4292203"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a:t>
            </a:r>
          </a:p>
        </p:txBody>
      </p:sp>
      <p:sp>
        <p:nvSpPr>
          <p:cNvPr id="214" name="3"/>
          <p:cNvSpPr/>
          <p:nvPr/>
        </p:nvSpPr>
        <p:spPr>
          <a:xfrm>
            <a:off x="5185172"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3</a:t>
            </a:r>
          </a:p>
        </p:txBody>
      </p:sp>
      <p:sp>
        <p:nvSpPr>
          <p:cNvPr id="215" name="28"/>
          <p:cNvSpPr/>
          <p:nvPr/>
        </p:nvSpPr>
        <p:spPr>
          <a:xfrm>
            <a:off x="6078141"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28</a:t>
            </a:r>
          </a:p>
        </p:txBody>
      </p:sp>
      <p:sp>
        <p:nvSpPr>
          <p:cNvPr id="216" name="62"/>
          <p:cNvSpPr/>
          <p:nvPr/>
        </p:nvSpPr>
        <p:spPr>
          <a:xfrm>
            <a:off x="6971109"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62</a:t>
            </a:r>
          </a:p>
        </p:txBody>
      </p:sp>
      <p:sp>
        <p:nvSpPr>
          <p:cNvPr id="217" name="42"/>
          <p:cNvSpPr/>
          <p:nvPr/>
        </p:nvSpPr>
        <p:spPr>
          <a:xfrm>
            <a:off x="7864078" y="741164"/>
            <a:ext cx="892969" cy="892969"/>
          </a:xfrm>
          <a:prstGeom prst="rect">
            <a:avLst/>
          </a:prstGeom>
          <a:solidFill>
            <a:srgbClr val="00FD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42</a:t>
            </a:r>
          </a:p>
        </p:txBody>
      </p:sp>
      <p:sp>
        <p:nvSpPr>
          <p:cNvPr id="218" name="25"/>
          <p:cNvSpPr/>
          <p:nvPr/>
        </p:nvSpPr>
        <p:spPr>
          <a:xfrm>
            <a:off x="8757047"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25</a:t>
            </a:r>
          </a:p>
        </p:txBody>
      </p:sp>
      <p:sp>
        <p:nvSpPr>
          <p:cNvPr id="219" name="97"/>
          <p:cNvSpPr/>
          <p:nvPr/>
        </p:nvSpPr>
        <p:spPr>
          <a:xfrm>
            <a:off x="9650016" y="741164"/>
            <a:ext cx="892969"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sz="4000">
                <a:latin typeface="Helvetica Neue"/>
                <a:ea typeface="Helvetica Neue"/>
                <a:cs typeface="Helvetica Neue"/>
                <a:sym typeface="Helvetica Neue"/>
              </a:defRPr>
            </a:lvl1pPr>
          </a:lstStyle>
          <a:p>
            <a:r>
              <a:rPr sz="2812"/>
              <a:t>97</a:t>
            </a:r>
          </a:p>
        </p:txBody>
      </p:sp>
    </p:spTree>
    <p:extLst>
      <p:ext uri="{BB962C8B-B14F-4D97-AF65-F5344CB8AC3E}">
        <p14:creationId xmlns:p14="http://schemas.microsoft.com/office/powerpoint/2010/main" val="1219598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Under the hood"/>
          <p:cNvSpPr txBox="1">
            <a:spLocks noGrp="1"/>
          </p:cNvSpPr>
          <p:nvPr>
            <p:ph type="title"/>
          </p:nvPr>
        </p:nvSpPr>
        <p:spPr>
          <a:prstGeom prst="rect">
            <a:avLst/>
          </a:prstGeom>
        </p:spPr>
        <p:txBody>
          <a:bodyPr/>
          <a:lstStyle/>
          <a:p>
            <a:r>
              <a:t>Under the hood</a:t>
            </a:r>
          </a:p>
        </p:txBody>
      </p:sp>
      <p:sp>
        <p:nvSpPr>
          <p:cNvPr id="4" name="MTurk provides an on-demand source for human computation…">
            <a:extLst>
              <a:ext uri="{FF2B5EF4-FFF2-40B4-BE49-F238E27FC236}">
                <a16:creationId xmlns:a16="http://schemas.microsoft.com/office/drawing/2014/main" id="{892368FF-8E05-8247-ACD9-5B2E07FE4638}"/>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is handles the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API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 generates web pages and CSS and hosts them on Amazon’s S3 server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Nice additional features, like disabling of form elements while in preview mode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DB is serialized using JSON</a:t>
            </a:r>
          </a:p>
        </p:txBody>
      </p:sp>
    </p:spTree>
    <p:extLst>
      <p:ext uri="{BB962C8B-B14F-4D97-AF65-F5344CB8AC3E}">
        <p14:creationId xmlns:p14="http://schemas.microsoft.com/office/powerpoint/2010/main" val="144881933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TurKit"/>
          <p:cNvSpPr txBox="1">
            <a:spLocks noGrp="1"/>
          </p:cNvSpPr>
          <p:nvPr>
            <p:ph type="title"/>
          </p:nvPr>
        </p:nvSpPr>
        <p:spPr>
          <a:prstGeom prst="rect">
            <a:avLst/>
          </a:prstGeom>
        </p:spPr>
        <p:txBody>
          <a:bodyPr/>
          <a:lstStyle/>
          <a:p>
            <a:r>
              <a:t>TurKit</a:t>
            </a:r>
          </a:p>
        </p:txBody>
      </p:sp>
      <p:sp>
        <p:nvSpPr>
          <p:cNvPr id="4" name="MTurk provides an on-demand source for human computation…">
            <a:extLst>
              <a:ext uri="{FF2B5EF4-FFF2-40B4-BE49-F238E27FC236}">
                <a16:creationId xmlns:a16="http://schemas.microsoft.com/office/drawing/2014/main" id="{7BA8676E-385F-344E-96D6-1CB701B90AD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IDE for writing </a:t>
            </a: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scripts, running them, and automatically rerunning them</a:t>
            </a:r>
          </a:p>
          <a:p>
            <a:pPr marL="342900" indent="-342900">
              <a:buFont typeface="Arial" panose="020B0604020202020204" pitchFamily="34" charset="0"/>
              <a:buChar char="•"/>
            </a:pP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“crashes” after publishing a HIT; re-running polls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to check for result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Provides controls for switching from sandbox into normal </a:t>
            </a:r>
            <a:r>
              <a:rPr lang="en-US" sz="2400" dirty="0" err="1">
                <a:latin typeface="Arial" panose="020B0604020202020204" pitchFamily="34" charset="0"/>
                <a:cs typeface="Arial" panose="020B0604020202020204" pitchFamily="34" charset="0"/>
              </a:rPr>
              <a:t>MTurk</a:t>
            </a:r>
            <a:r>
              <a:rPr lang="en-US" sz="2400" dirty="0">
                <a:latin typeface="Arial" panose="020B0604020202020204" pitchFamily="34" charset="0"/>
                <a:cs typeface="Arial" panose="020B0604020202020204" pitchFamily="34" charset="0"/>
              </a:rPr>
              <a:t>, clearing DB</a:t>
            </a:r>
          </a:p>
        </p:txBody>
      </p:sp>
    </p:spTree>
    <p:extLst>
      <p:ext uri="{BB962C8B-B14F-4D97-AF65-F5344CB8AC3E}">
        <p14:creationId xmlns:p14="http://schemas.microsoft.com/office/powerpoint/2010/main" val="16012446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 name="droppedImage.pdf" descr="droppedImage.pdf"/>
          <p:cNvPicPr>
            <a:picLocks noChangeAspect="1"/>
          </p:cNvPicPr>
          <p:nvPr/>
        </p:nvPicPr>
        <p:blipFill>
          <a:blip r:embed="rId3"/>
          <a:stretch>
            <a:fillRect/>
          </a:stretch>
        </p:blipFill>
        <p:spPr>
          <a:xfrm>
            <a:off x="657348" y="0"/>
            <a:ext cx="10877304" cy="6476214"/>
          </a:xfrm>
          <a:prstGeom prst="rect">
            <a:avLst/>
          </a:prstGeom>
          <a:ln w="12700">
            <a:miter lim="400000"/>
          </a:ln>
        </p:spPr>
      </p:pic>
    </p:spTree>
    <p:extLst>
      <p:ext uri="{BB962C8B-B14F-4D97-AF65-F5344CB8AC3E}">
        <p14:creationId xmlns:p14="http://schemas.microsoft.com/office/powerpoint/2010/main" val="391179434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 name="droppedImage.pdf" descr="droppedImage.pdf"/>
          <p:cNvPicPr>
            <a:picLocks noChangeAspect="1"/>
          </p:cNvPicPr>
          <p:nvPr/>
        </p:nvPicPr>
        <p:blipFill>
          <a:blip r:embed="rId3"/>
          <a:stretch>
            <a:fillRect/>
          </a:stretch>
        </p:blipFill>
        <p:spPr>
          <a:xfrm>
            <a:off x="2809666" y="1734489"/>
            <a:ext cx="6572668" cy="3189677"/>
          </a:xfrm>
          <a:prstGeom prst="rect">
            <a:avLst/>
          </a:prstGeom>
          <a:ln w="12700">
            <a:miter lim="400000"/>
          </a:ln>
        </p:spPr>
      </p:pic>
      <p:sp>
        <p:nvSpPr>
          <p:cNvPr id="3" name="Title 2">
            <a:extLst>
              <a:ext uri="{FF2B5EF4-FFF2-40B4-BE49-F238E27FC236}">
                <a16:creationId xmlns:a16="http://schemas.microsoft.com/office/drawing/2014/main" id="{84B20D7C-3A7E-324E-A80F-5C67B5050F5C}"/>
              </a:ext>
            </a:extLst>
          </p:cNvPr>
          <p:cNvSpPr>
            <a:spLocks noGrp="1"/>
          </p:cNvSpPr>
          <p:nvPr>
            <p:ph type="title"/>
          </p:nvPr>
        </p:nvSpPr>
        <p:spPr/>
        <p:txBody>
          <a:bodyPr/>
          <a:lstStyle/>
          <a:p>
            <a:r>
              <a:rPr lang="en-US" dirty="0"/>
              <a:t>Time for results to come back, by reward amount</a:t>
            </a:r>
          </a:p>
        </p:txBody>
      </p:sp>
    </p:spTree>
    <p:extLst>
      <p:ext uri="{BB962C8B-B14F-4D97-AF65-F5344CB8AC3E}">
        <p14:creationId xmlns:p14="http://schemas.microsoft.com/office/powerpoint/2010/main" val="219140138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8" name="droppedImage.pdf" descr="droppedImage.pdf"/>
          <p:cNvPicPr>
            <a:picLocks noChangeAspect="1"/>
          </p:cNvPicPr>
          <p:nvPr/>
        </p:nvPicPr>
        <p:blipFill>
          <a:blip r:embed="rId3"/>
          <a:stretch>
            <a:fillRect/>
          </a:stretch>
        </p:blipFill>
        <p:spPr>
          <a:xfrm>
            <a:off x="3276956" y="1839458"/>
            <a:ext cx="5638088" cy="3413536"/>
          </a:xfrm>
          <a:prstGeom prst="rect">
            <a:avLst/>
          </a:prstGeom>
          <a:ln w="12700">
            <a:miter lim="400000"/>
          </a:ln>
        </p:spPr>
      </p:pic>
      <p:sp>
        <p:nvSpPr>
          <p:cNvPr id="3" name="Title 2">
            <a:extLst>
              <a:ext uri="{FF2B5EF4-FFF2-40B4-BE49-F238E27FC236}">
                <a16:creationId xmlns:a16="http://schemas.microsoft.com/office/drawing/2014/main" id="{D4B3AA14-AAD2-1A43-B164-91A5B00716F2}"/>
              </a:ext>
            </a:extLst>
          </p:cNvPr>
          <p:cNvSpPr>
            <a:spLocks noGrp="1"/>
          </p:cNvSpPr>
          <p:nvPr>
            <p:ph type="title"/>
          </p:nvPr>
        </p:nvSpPr>
        <p:spPr/>
        <p:txBody>
          <a:bodyPr/>
          <a:lstStyle/>
          <a:p>
            <a:r>
              <a:rPr lang="en-US" dirty="0"/>
              <a:t>Time for first $0.01 assignment to complete</a:t>
            </a:r>
          </a:p>
        </p:txBody>
      </p:sp>
    </p:spTree>
    <p:extLst>
      <p:ext uri="{BB962C8B-B14F-4D97-AF65-F5344CB8AC3E}">
        <p14:creationId xmlns:p14="http://schemas.microsoft.com/office/powerpoint/2010/main" val="83251950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Dealing with Latency"/>
          <p:cNvSpPr txBox="1">
            <a:spLocks noGrp="1"/>
          </p:cNvSpPr>
          <p:nvPr>
            <p:ph type="title"/>
          </p:nvPr>
        </p:nvSpPr>
        <p:spPr>
          <a:prstGeom prst="rect">
            <a:avLst/>
          </a:prstGeom>
        </p:spPr>
        <p:txBody>
          <a:bodyPr/>
          <a:lstStyle/>
          <a:p>
            <a:r>
              <a:rPr dirty="0"/>
              <a:t>Dealing with</a:t>
            </a:r>
            <a:r>
              <a:rPr lang="en-US" dirty="0"/>
              <a:t> l</a:t>
            </a:r>
            <a:r>
              <a:rPr dirty="0"/>
              <a:t>atency</a:t>
            </a:r>
          </a:p>
        </p:txBody>
      </p:sp>
      <p:pic>
        <p:nvPicPr>
          <p:cNvPr id="1024" name="droppedImage.png" descr="droppedImage.png"/>
          <p:cNvPicPr>
            <a:picLocks noChangeAspect="1"/>
          </p:cNvPicPr>
          <p:nvPr/>
        </p:nvPicPr>
        <p:blipFill>
          <a:blip r:embed="rId3"/>
          <a:stretch>
            <a:fillRect/>
          </a:stretch>
        </p:blipFill>
        <p:spPr>
          <a:xfrm>
            <a:off x="3579807" y="3278171"/>
            <a:ext cx="4988360" cy="2713383"/>
          </a:xfrm>
          <a:prstGeom prst="rect">
            <a:avLst/>
          </a:prstGeom>
          <a:ln w="12700">
            <a:miter lim="400000"/>
          </a:ln>
        </p:spPr>
      </p:pic>
      <p:sp>
        <p:nvSpPr>
          <p:cNvPr id="5" name="MTurk provides an on-demand source for human computation…">
            <a:extLst>
              <a:ext uri="{FF2B5EF4-FFF2-40B4-BE49-F238E27FC236}">
                <a16:creationId xmlns:a16="http://schemas.microsoft.com/office/drawing/2014/main" id="{4225191F-15F6-B74A-ACAA-A1A9B797094F}"/>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Build the programming language to deal with high-latency operations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Do something to optimize throughput on </a:t>
            </a:r>
            <a:r>
              <a:rPr lang="en-US" sz="2400" dirty="0" err="1">
                <a:latin typeface="Arial" panose="020B0604020202020204" pitchFamily="34" charset="0"/>
                <a:cs typeface="Arial" panose="020B0604020202020204" pitchFamily="34" charset="0"/>
              </a:rPr>
              <a:t>MTurk</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One (nefarious) example: Artificially inflate number of assignments in your HIT to get front-page placement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853179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droppedImage.pdf" descr="droppedImage.pdf"/>
          <p:cNvPicPr>
            <a:picLocks noChangeAspect="1"/>
          </p:cNvPicPr>
          <p:nvPr/>
        </p:nvPicPr>
        <p:blipFill>
          <a:blip r:embed="rId3"/>
          <a:stretch>
            <a:fillRect/>
          </a:stretch>
        </p:blipFill>
        <p:spPr>
          <a:xfrm>
            <a:off x="3544442" y="1797519"/>
            <a:ext cx="5103116" cy="3455654"/>
          </a:xfrm>
          <a:prstGeom prst="rect">
            <a:avLst/>
          </a:prstGeom>
          <a:ln w="12700">
            <a:miter lim="400000"/>
          </a:ln>
        </p:spPr>
      </p:pic>
      <p:sp>
        <p:nvSpPr>
          <p:cNvPr id="3" name="Title 2">
            <a:extLst>
              <a:ext uri="{FF2B5EF4-FFF2-40B4-BE49-F238E27FC236}">
                <a16:creationId xmlns:a16="http://schemas.microsoft.com/office/drawing/2014/main" id="{492899B9-A880-934A-A6D2-6A737A4D7D5C}"/>
              </a:ext>
            </a:extLst>
          </p:cNvPr>
          <p:cNvSpPr>
            <a:spLocks noGrp="1"/>
          </p:cNvSpPr>
          <p:nvPr>
            <p:ph type="title"/>
          </p:nvPr>
        </p:nvSpPr>
        <p:spPr/>
        <p:txBody>
          <a:bodyPr/>
          <a:lstStyle/>
          <a:p>
            <a:r>
              <a:rPr lang="en-US" dirty="0"/>
              <a:t>Time to execute once all HITs have been cached</a:t>
            </a:r>
          </a:p>
        </p:txBody>
      </p:sp>
    </p:spTree>
    <p:extLst>
      <p:ext uri="{BB962C8B-B14F-4D97-AF65-F5344CB8AC3E}">
        <p14:creationId xmlns:p14="http://schemas.microsoft.com/office/powerpoint/2010/main" val="277057498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C3DC67-FC29-8D42-BD6A-20024F525C19}"/>
              </a:ext>
            </a:extLst>
          </p:cNvPr>
          <p:cNvSpPr>
            <a:spLocks noGrp="1"/>
          </p:cNvSpPr>
          <p:nvPr>
            <p:ph type="title"/>
          </p:nvPr>
        </p:nvSpPr>
        <p:spPr/>
        <p:txBody>
          <a:bodyPr/>
          <a:lstStyle/>
          <a:p>
            <a:r>
              <a:rPr lang="en-US" dirty="0"/>
              <a:t>Pros and cons of </a:t>
            </a:r>
            <a:r>
              <a:rPr lang="en-US" dirty="0" err="1"/>
              <a:t>TurKit</a:t>
            </a:r>
            <a:endParaRPr lang="en-US" dirty="0"/>
          </a:p>
        </p:txBody>
      </p:sp>
      <p:sp>
        <p:nvSpPr>
          <p:cNvPr id="6" name="MTurk provides an on-demand source for human computation…">
            <a:extLst>
              <a:ext uri="{FF2B5EF4-FFF2-40B4-BE49-F238E27FC236}">
                <a16:creationId xmlns:a16="http://schemas.microsoft.com/office/drawing/2014/main" id="{9AADEEE8-1FC3-3343-9C79-8743E2374218}"/>
              </a:ext>
            </a:extLst>
          </p:cNvPr>
          <p:cNvSpPr txBox="1">
            <a:spLocks/>
          </p:cNvSpPr>
          <p:nvPr/>
        </p:nvSpPr>
        <p:spPr>
          <a:xfrm>
            <a:off x="399672" y="1348547"/>
            <a:ext cx="1134863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Con</a:t>
            </a:r>
            <a:r>
              <a:rPr lang="en-US" sz="2400" dirty="0">
                <a:latin typeface="Arial" panose="020B0604020202020204" pitchFamily="34" charset="0"/>
                <a:cs typeface="Arial" panose="020B0604020202020204" pitchFamily="34" charset="0"/>
              </a:rPr>
              <a:t>: Scalability – assumes local computation is minimal.  Rerunning after each HIT might be tedious if task is large</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Con</a:t>
            </a:r>
            <a:r>
              <a:rPr lang="en-US" sz="2400" dirty="0">
                <a:latin typeface="Arial" panose="020B0604020202020204" pitchFamily="34" charset="0"/>
                <a:cs typeface="Arial" panose="020B0604020202020204" pitchFamily="34" charset="0"/>
              </a:rPr>
              <a:t>: Parallel programming – not completely general in </a:t>
            </a: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once</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fork</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join</a:t>
            </a:r>
            <a:r>
              <a:rPr lang="en-US" sz="2400" dirty="0">
                <a:latin typeface="Arial" panose="020B0604020202020204" pitchFamily="34" charset="0"/>
                <a:cs typeface="Arial" panose="020B0604020202020204" pitchFamily="34" charset="0"/>
              </a:rPr>
              <a:t> do not give enough state.</a:t>
            </a: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Pro</a:t>
            </a:r>
            <a:r>
              <a:rPr lang="en-US" sz="2400" dirty="0">
                <a:latin typeface="Arial" panose="020B0604020202020204" pitchFamily="34" charset="0"/>
                <a:cs typeface="Arial" panose="020B0604020202020204" pitchFamily="34" charset="0"/>
              </a:rPr>
              <a:t>: Experimental replicability – usually one downside of human computation is that results with differ each time.  Not so with </a:t>
            </a:r>
            <a:r>
              <a:rPr lang="en-US" sz="2400" dirty="0" err="1">
                <a:latin typeface="Arial" panose="020B0604020202020204" pitchFamily="34" charset="0"/>
                <a:cs typeface="Arial" panose="020B0604020202020204" pitchFamily="34" charset="0"/>
              </a:rPr>
              <a:t>TurKit</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80375037"/>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What experiments would you run?"/>
          <p:cNvSpPr txBox="1">
            <a:spLocks noGrp="1"/>
          </p:cNvSpPr>
          <p:nvPr>
            <p:ph type="title"/>
          </p:nvPr>
        </p:nvSpPr>
        <p:spPr>
          <a:xfrm>
            <a:off x="838200" y="2027859"/>
            <a:ext cx="10515600" cy="2368649"/>
          </a:xfrm>
          <a:prstGeom prst="rect">
            <a:avLst/>
          </a:prstGeom>
        </p:spPr>
        <p:txBody>
          <a:bodyPr>
            <a:normAutofit/>
          </a:bodyPr>
          <a:lstStyle>
            <a:lvl1pPr defTabSz="537463">
              <a:defRPr sz="7728"/>
            </a:lvl1pPr>
          </a:lstStyle>
          <a:p>
            <a:pPr algn="ctr"/>
            <a:r>
              <a:rPr sz="4800" dirty="0"/>
              <a:t>What experiments would you run?</a:t>
            </a:r>
          </a:p>
        </p:txBody>
      </p:sp>
    </p:spTree>
    <p:extLst>
      <p:ext uri="{BB962C8B-B14F-4D97-AF65-F5344CB8AC3E}">
        <p14:creationId xmlns:p14="http://schemas.microsoft.com/office/powerpoint/2010/main" val="231601032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 name="Please describe the text factually…"/>
          <p:cNvSpPr txBox="1">
            <a:spLocks noGrp="1"/>
          </p:cNvSpPr>
          <p:nvPr>
            <p:ph type="body" sz="quarter" idx="1"/>
          </p:nvPr>
        </p:nvSpPr>
        <p:spPr>
          <a:xfrm>
            <a:off x="6228402" y="2128470"/>
            <a:ext cx="5172175" cy="1482328"/>
          </a:xfrm>
          <a:prstGeom prst="rect">
            <a:avLst/>
          </a:prstGeom>
          <a:ln>
            <a:solidFill>
              <a:schemeClr val="tx1"/>
            </a:solidFill>
          </a:ln>
        </p:spPr>
        <p:txBody>
          <a:bodyPr anchor="ctr" anchorCtr="0">
            <a:normAutofit/>
          </a:bodyPr>
          <a:lstStyle/>
          <a:p>
            <a:pPr marL="387535" indent="-249129" algn="ctr" defTabSz="254666">
              <a:spcBef>
                <a:spcPts val="984"/>
              </a:spcBef>
              <a:defRPr sz="2604"/>
            </a:pPr>
            <a:r>
              <a:rPr sz="1900" dirty="0"/>
              <a:t>Please describe the text factually</a:t>
            </a:r>
          </a:p>
          <a:p>
            <a:pPr marL="387535" indent="-249129" algn="ctr" defTabSz="254666">
              <a:spcBef>
                <a:spcPts val="984"/>
              </a:spcBef>
              <a:defRPr sz="2604"/>
            </a:pPr>
            <a:r>
              <a:rPr sz="1900" dirty="0"/>
              <a:t>(You may use the provided text as a starting point, or delete it and start over)</a:t>
            </a:r>
          </a:p>
          <a:p>
            <a:pPr marL="387535" indent="-249129" algn="ctr" defTabSz="254666">
              <a:spcBef>
                <a:spcPts val="984"/>
              </a:spcBef>
              <a:defRPr sz="2604"/>
            </a:pPr>
            <a:r>
              <a:rPr sz="1900" dirty="0"/>
              <a:t>Use no more than 500 characters</a:t>
            </a:r>
          </a:p>
        </p:txBody>
      </p:sp>
      <p:pic>
        <p:nvPicPr>
          <p:cNvPr id="1045" name="droppedImage.pdf" descr="droppedImage.pdf"/>
          <p:cNvPicPr>
            <a:picLocks noChangeAspect="1"/>
          </p:cNvPicPr>
          <p:nvPr/>
        </p:nvPicPr>
        <p:blipFill>
          <a:blip r:embed="rId2"/>
          <a:stretch>
            <a:fillRect/>
          </a:stretch>
        </p:blipFill>
        <p:spPr>
          <a:xfrm>
            <a:off x="518046" y="1204976"/>
            <a:ext cx="5027491" cy="3329317"/>
          </a:xfrm>
          <a:prstGeom prst="rect">
            <a:avLst/>
          </a:prstGeom>
          <a:ln w="12700">
            <a:miter lim="400000"/>
          </a:ln>
        </p:spPr>
      </p:pic>
      <p:sp>
        <p:nvSpPr>
          <p:cNvPr id="1046" name="Lightening strike in a blue sky near a tree and a building."/>
          <p:cNvSpPr/>
          <p:nvPr/>
        </p:nvSpPr>
        <p:spPr>
          <a:xfrm>
            <a:off x="1701268" y="5079101"/>
            <a:ext cx="8789463" cy="892969"/>
          </a:xfrm>
          <a:prstGeom prst="rect">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l">
              <a:defRPr sz="4000">
                <a:latin typeface="Helvetica Neue Light"/>
                <a:ea typeface="Helvetica Neue Light"/>
                <a:cs typeface="Helvetica Neue Light"/>
                <a:sym typeface="Helvetica Neue Light"/>
              </a:defRPr>
            </a:lvl1pPr>
          </a:lstStyle>
          <a:p>
            <a:r>
              <a:rPr sz="2812" dirty="0"/>
              <a:t>Lightening strike in a blue sky near a tree and a building.</a:t>
            </a:r>
          </a:p>
        </p:txBody>
      </p:sp>
      <p:sp>
        <p:nvSpPr>
          <p:cNvPr id="1047" name="Next time…"/>
          <p:cNvSpPr txBox="1">
            <a:spLocks noGrp="1"/>
          </p:cNvSpPr>
          <p:nvPr>
            <p:ph type="title"/>
          </p:nvPr>
        </p:nvSpPr>
        <p:spPr>
          <a:prstGeom prst="rect">
            <a:avLst/>
          </a:prstGeom>
        </p:spPr>
        <p:txBody>
          <a:bodyPr anchor="t"/>
          <a:lstStyle/>
          <a:p>
            <a:r>
              <a:t>Next time…</a:t>
            </a:r>
          </a:p>
        </p:txBody>
      </p:sp>
    </p:spTree>
    <p:extLst>
      <p:ext uri="{BB962C8B-B14F-4D97-AF65-F5344CB8AC3E}">
        <p14:creationId xmlns:p14="http://schemas.microsoft.com/office/powerpoint/2010/main" val="196777646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1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 grpId="0" animBg="1" advAuto="0"/>
    </p:bldLst>
  </p:timing>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7972</TotalTime>
  <Words>5417</Words>
  <Application>Microsoft Macintosh PowerPoint</Application>
  <PresentationFormat>Widescreen</PresentationFormat>
  <Paragraphs>881</Paragraphs>
  <Slides>151</Slides>
  <Notes>40</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151</vt:i4>
      </vt:variant>
    </vt:vector>
  </HeadingPairs>
  <TitlesOfParts>
    <vt:vector size="164" baseType="lpstr">
      <vt:lpstr>Arial</vt:lpstr>
      <vt:lpstr>Arial Rounded MT Bold</vt:lpstr>
      <vt:lpstr>Calibri</vt:lpstr>
      <vt:lpstr>Consolas</vt:lpstr>
      <vt:lpstr>Courier New</vt:lpstr>
      <vt:lpstr>Helvetica</vt:lpstr>
      <vt:lpstr>Helvetica Neue</vt:lpstr>
      <vt:lpstr>Helvetica Neue Light</vt:lpstr>
      <vt:lpstr>Open Sans</vt:lpstr>
      <vt:lpstr>Open Sans SemiBold</vt:lpstr>
      <vt:lpstr>Times New Roman</vt:lpstr>
      <vt:lpstr>Times Roman</vt:lpstr>
      <vt:lpstr>Office Theme</vt:lpstr>
      <vt:lpstr>Programming the Crowd</vt:lpstr>
      <vt:lpstr>Algorithms for human computation</vt:lpstr>
      <vt:lpstr>MTurk limitations</vt:lpstr>
      <vt:lpstr>TurKit: A programming language for the crowd</vt:lpstr>
      <vt:lpstr>What new concerns exist for crowd programming?</vt:lpstr>
      <vt:lpstr>Crash and re-run</vt:lpstr>
      <vt:lpstr>Quicksort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Quicksort on MTurk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Quicksort as a long-running process</vt:lpstr>
      <vt:lpstr>Quicksort as a long-running process</vt:lpstr>
      <vt:lpstr>Store results in a DB</vt:lpstr>
      <vt:lpstr>New keyword once</vt:lpstr>
      <vt:lpstr>Quicksort on MTurk</vt:lpstr>
      <vt:lpstr>When should you mark a function with once?</vt:lpstr>
      <vt:lpstr>PowerPoint Presentation</vt:lpstr>
      <vt:lpstr>PowerPoint Presentation</vt:lpstr>
      <vt:lpstr>PowerPoint Presentation</vt:lpstr>
      <vt:lpstr>PowerPoint Presentation</vt:lpstr>
      <vt:lpstr>PowerPoint Presentation</vt:lpstr>
      <vt:lpstr>PowerPoint Presentation</vt:lpstr>
      <vt:lpstr>Quicksort</vt:lpstr>
      <vt:lpstr>When should you mark a function with once?</vt:lpstr>
      <vt:lpstr>Other benefits of once</vt:lpstr>
      <vt:lpstr>TurKit script</vt:lpstr>
      <vt:lpstr>TurKit keywords</vt:lpstr>
      <vt:lpstr>The crash keyword </vt:lpstr>
      <vt:lpstr>fork allows for parallel execution </vt:lpstr>
      <vt:lpstr>One HIT at a time</vt:lpstr>
      <vt:lpstr>Multiple HITs at a time</vt:lpstr>
      <vt:lpstr>The join keyword</vt:lpstr>
      <vt:lpstr>Calling Mechanical Turk</vt:lpstr>
      <vt:lpstr>Calling MTurk: prompt</vt:lpstr>
      <vt:lpstr>Calling MTurk: vote</vt:lpstr>
      <vt:lpstr>Calling MTurk: vote</vt:lpstr>
      <vt:lpstr>Calling MTurk: sort</vt:lpstr>
      <vt:lpstr>Under the hood</vt:lpstr>
      <vt:lpstr>TurKit</vt:lpstr>
      <vt:lpstr>PowerPoint Presentation</vt:lpstr>
      <vt:lpstr>Time for results to come back, by reward amount</vt:lpstr>
      <vt:lpstr>Time for first $0.01 assignment to complete</vt:lpstr>
      <vt:lpstr>Dealing with latency</vt:lpstr>
      <vt:lpstr>Time to execute once all HITs have been cached</vt:lpstr>
      <vt:lpstr>Pros and cons of TurKit</vt:lpstr>
      <vt:lpstr>What experiments would you run?</vt:lpstr>
      <vt:lpstr>Next time…</vt:lpstr>
      <vt:lpstr>Experiments with TurKit</vt:lpstr>
      <vt:lpstr>Brainstorming</vt:lpstr>
      <vt:lpstr>TurKit in action</vt:lpstr>
      <vt:lpstr>TurKit in action</vt:lpstr>
      <vt:lpstr>PowerPoint Presentation</vt:lpstr>
      <vt:lpstr>PowerPoint Presentation</vt:lpstr>
      <vt:lpstr>What are the basic units of collecting work?</vt:lpstr>
      <vt:lpstr>Iterative vs Parallel Processing</vt:lpstr>
      <vt:lpstr>Tradeoffs</vt:lpstr>
      <vt:lpstr>Wikipedia vs Threadless</vt:lpstr>
      <vt:lpstr>Wisdom of crowds</vt:lpstr>
      <vt:lpstr>Wisdom of crowds: Independence</vt:lpstr>
      <vt:lpstr>Does this hold empirically on MTurk?</vt:lpstr>
      <vt:lpstr>Writing</vt:lpstr>
      <vt:lpstr>Transcription</vt:lpstr>
      <vt:lpstr>Brainstorming</vt:lpstr>
      <vt:lpstr>Higher level goals</vt:lpstr>
      <vt:lpstr>Model</vt:lpstr>
      <vt:lpstr>Creation tasks</vt:lpstr>
      <vt:lpstr>Decision tasks</vt:lpstr>
      <vt:lpstr>Decision tasks</vt:lpstr>
      <vt:lpstr>Pattern #1: Iterative combination</vt:lpstr>
      <vt:lpstr>Pattern #2: Parallel creation</vt:lpstr>
      <vt:lpstr>Experiments</vt:lpstr>
      <vt:lpstr>Experiment 1: Image description</vt:lpstr>
      <vt:lpstr>PowerPoint Presentation</vt:lpstr>
      <vt:lpstr>PowerPoint Presentation</vt:lpstr>
      <vt:lpstr>PowerPoint Presentation</vt:lpstr>
      <vt:lpstr>Relative improvements after each iteration</vt:lpstr>
      <vt:lpstr>What do Workers do at each iteration?</vt:lpstr>
      <vt:lpstr>Correlation with description length and rating</vt:lpstr>
      <vt:lpstr>Experiment 2: Brainstorming names</vt:lpstr>
      <vt:lpstr>Brainstorming</vt:lpstr>
      <vt:lpstr>Example names</vt:lpstr>
      <vt:lpstr>Iterative improvements</vt:lpstr>
      <vt:lpstr>Getting the best name</vt:lpstr>
      <vt:lpstr>Experiment 3: Blurry text recognition</vt:lpstr>
      <vt:lpstr>Blurry text transcription</vt:lpstr>
      <vt:lpstr>Choosing the best result</vt:lpstr>
      <vt:lpstr>PowerPoint Presentation</vt:lpstr>
      <vt:lpstr>PowerPoint Presentation</vt:lpstr>
      <vt:lpstr>Accuracy after several iterations</vt:lpstr>
      <vt:lpstr>Sometimes poor initial guesses cause problems</vt:lpstr>
      <vt:lpstr>Discussion</vt:lpstr>
      <vt:lpstr>Tradeoff between average and best</vt:lpstr>
      <vt:lpstr>Leading people astray</vt:lpstr>
      <vt:lpstr>Conclusions</vt:lpstr>
      <vt:lpstr>Future Work</vt:lpstr>
      <vt:lpstr>Recap: Model</vt:lpstr>
      <vt:lpstr>What factors affect Creation Tasks?</vt:lpstr>
      <vt:lpstr>What factors affect Decision Tasks?</vt:lpstr>
      <vt:lpstr>New building blocks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and Human Computation</dc:title>
  <dc:creator>Kim, Jason</dc:creator>
  <cp:lastModifiedBy>Callison-Burch, Christopher</cp:lastModifiedBy>
  <cp:revision>130</cp:revision>
  <dcterms:created xsi:type="dcterms:W3CDTF">2021-02-03T18:23:31Z</dcterms:created>
  <dcterms:modified xsi:type="dcterms:W3CDTF">2021-04-04T15:48:56Z</dcterms:modified>
</cp:coreProperties>
</file>